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0" r:id="rId7"/>
    <p:sldId id="262" r:id="rId8"/>
    <p:sldId id="263" r:id="rId9"/>
    <p:sldId id="264" r:id="rId10"/>
    <p:sldId id="265" r:id="rId11"/>
    <p:sldId id="269" r:id="rId12"/>
    <p:sldId id="266" r:id="rId13"/>
    <p:sldId id="267" r:id="rId14"/>
    <p:sldId id="268"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4" d="100"/>
          <a:sy n="74" d="100"/>
        </p:scale>
        <p:origin x="-354"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F776988-9333-4486-B73A-6FF01AED982E}" type="datetimeFigureOut">
              <a:rPr lang="en-US" smtClean="0"/>
              <a:t>7/2/2014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15521F-A449-49EC-AFC4-1EA2BB103D0B}"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776988-9333-4486-B73A-6FF01AED982E}" type="datetimeFigureOut">
              <a:rPr lang="en-US" smtClean="0"/>
              <a:t>7/2/2014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15521F-A449-49EC-AFC4-1EA2BB103D0B}"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776988-9333-4486-B73A-6FF01AED982E}" type="datetimeFigureOut">
              <a:rPr lang="en-US" smtClean="0"/>
              <a:t>7/2/2014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15521F-A449-49EC-AFC4-1EA2BB103D0B}"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F776988-9333-4486-B73A-6FF01AED982E}" type="datetimeFigureOut">
              <a:rPr lang="en-US" smtClean="0"/>
              <a:t>7/2/2014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15521F-A449-49EC-AFC4-1EA2BB103D0B}"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776988-9333-4486-B73A-6FF01AED982E}" type="datetimeFigureOut">
              <a:rPr lang="en-US" smtClean="0"/>
              <a:t>7/2/2014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15521F-A449-49EC-AFC4-1EA2BB103D0B}"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F776988-9333-4486-B73A-6FF01AED982E}" type="datetimeFigureOut">
              <a:rPr lang="en-US" smtClean="0"/>
              <a:t>7/2/2014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15521F-A449-49EC-AFC4-1EA2BB103D0B}"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F776988-9333-4486-B73A-6FF01AED982E}" type="datetimeFigureOut">
              <a:rPr lang="en-US" smtClean="0"/>
              <a:t>7/2/2014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A15521F-A449-49EC-AFC4-1EA2BB103D0B}"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F776988-9333-4486-B73A-6FF01AED982E}" type="datetimeFigureOut">
              <a:rPr lang="en-US" smtClean="0"/>
              <a:t>7/2/2014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A15521F-A449-49EC-AFC4-1EA2BB103D0B}"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776988-9333-4486-B73A-6FF01AED982E}" type="datetimeFigureOut">
              <a:rPr lang="en-US" smtClean="0"/>
              <a:t>7/2/2014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A15521F-A449-49EC-AFC4-1EA2BB103D0B}"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776988-9333-4486-B73A-6FF01AED982E}" type="datetimeFigureOut">
              <a:rPr lang="en-US" smtClean="0"/>
              <a:t>7/2/2014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15521F-A449-49EC-AFC4-1EA2BB103D0B}"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776988-9333-4486-B73A-6FF01AED982E}" type="datetimeFigureOut">
              <a:rPr lang="en-US" smtClean="0"/>
              <a:t>7/2/2014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15521F-A449-49EC-AFC4-1EA2BB103D0B}"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776988-9333-4486-B73A-6FF01AED982E}" type="datetimeFigureOut">
              <a:rPr lang="en-US" smtClean="0"/>
              <a:t>7/2/2014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15521F-A449-49EC-AFC4-1EA2BB103D0B}"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14290"/>
            <a:ext cx="7772400" cy="1470025"/>
          </a:xfrm>
        </p:spPr>
        <p:txBody>
          <a:bodyPr>
            <a:normAutofit fontScale="90000"/>
          </a:bodyPr>
          <a:lstStyle/>
          <a:p>
            <a:r>
              <a:rPr lang="en-GB" b="1" dirty="0"/>
              <a:t>What was 1880’s Whitechapel like?</a:t>
            </a:r>
            <a:r>
              <a:rPr lang="en-GB" dirty="0"/>
              <a:t/>
            </a:r>
            <a:br>
              <a:rPr lang="en-GB" dirty="0"/>
            </a:br>
            <a:endParaRPr lang="en-GB" dirty="0"/>
          </a:p>
        </p:txBody>
      </p:sp>
      <p:sp>
        <p:nvSpPr>
          <p:cNvPr id="3" name="Subtitle 2"/>
          <p:cNvSpPr>
            <a:spLocks noGrp="1"/>
          </p:cNvSpPr>
          <p:nvPr>
            <p:ph type="subTitle" idx="1"/>
          </p:nvPr>
        </p:nvSpPr>
        <p:spPr>
          <a:xfrm>
            <a:off x="214282" y="1285860"/>
            <a:ext cx="8715436" cy="1752600"/>
          </a:xfrm>
        </p:spPr>
        <p:txBody>
          <a:bodyPr/>
          <a:lstStyle/>
          <a:p>
            <a:r>
              <a:rPr lang="en-GB" b="1" dirty="0" smtClean="0">
                <a:solidFill>
                  <a:srgbClr val="FF0000"/>
                </a:solidFill>
                <a:latin typeface="Comic Sans MS" pitchFamily="66" charset="0"/>
              </a:rPr>
              <a:t>LO: to be able to </a:t>
            </a:r>
            <a:r>
              <a:rPr lang="en-GB" b="1" dirty="0">
                <a:solidFill>
                  <a:srgbClr val="FF0000"/>
                </a:solidFill>
                <a:latin typeface="Comic Sans MS" pitchFamily="66" charset="0"/>
              </a:rPr>
              <a:t>analyse what it would be like to live in Whitechapel in 1888</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85794"/>
            <a:ext cx="9144000" cy="1143000"/>
          </a:xfrm>
        </p:spPr>
        <p:txBody>
          <a:bodyPr>
            <a:noAutofit/>
          </a:bodyPr>
          <a:lstStyle/>
          <a:p>
            <a:r>
              <a:rPr lang="en-GB" sz="3200" dirty="0" smtClean="0">
                <a:latin typeface="Comic Sans MS" pitchFamily="66" charset="0"/>
              </a:rPr>
              <a:t>So why was Whitechapel so useful for crime?</a:t>
            </a:r>
            <a:endParaRPr lang="en-GB" sz="3200" dirty="0">
              <a:latin typeface="Comic Sans MS" pitchFamily="66" charset="0"/>
            </a:endParaRPr>
          </a:p>
        </p:txBody>
      </p:sp>
      <p:sp>
        <p:nvSpPr>
          <p:cNvPr id="3" name="Content Placeholder 2"/>
          <p:cNvSpPr>
            <a:spLocks noGrp="1"/>
          </p:cNvSpPr>
          <p:nvPr>
            <p:ph idx="1"/>
          </p:nvPr>
        </p:nvSpPr>
        <p:spPr>
          <a:xfrm>
            <a:off x="428596" y="2071678"/>
            <a:ext cx="8229600" cy="4525963"/>
          </a:xfrm>
        </p:spPr>
        <p:txBody>
          <a:bodyPr/>
          <a:lstStyle/>
          <a:p>
            <a:endParaRPr lang="en-GB"/>
          </a:p>
        </p:txBody>
      </p:sp>
      <p:sp>
        <p:nvSpPr>
          <p:cNvPr id="4" name="TextBox 3"/>
          <p:cNvSpPr txBox="1"/>
          <p:nvPr/>
        </p:nvSpPr>
        <p:spPr>
          <a:xfrm>
            <a:off x="0" y="0"/>
            <a:ext cx="9144000" cy="1077218"/>
          </a:xfrm>
          <a:prstGeom prst="rect">
            <a:avLst/>
          </a:prstGeom>
          <a:noFill/>
        </p:spPr>
        <p:txBody>
          <a:bodyPr wrap="square" rtlCol="0">
            <a:spAutoFit/>
          </a:bodyPr>
          <a:lstStyle/>
          <a:p>
            <a:pPr algn="ctr"/>
            <a:r>
              <a:rPr lang="en-GB" b="1" dirty="0" smtClean="0">
                <a:solidFill>
                  <a:srgbClr val="FF0000"/>
                </a:solidFill>
                <a:latin typeface="Comic Sans MS" pitchFamily="66" charset="0"/>
              </a:rPr>
              <a:t>LO: to be able to analyse what it would be like to live in Whitechapel in 1888</a:t>
            </a:r>
          </a:p>
          <a:p>
            <a:pPr algn="ctr">
              <a:buNone/>
            </a:pPr>
            <a:r>
              <a:rPr lang="en-GB" dirty="0" smtClean="0"/>
              <a:t> </a:t>
            </a:r>
            <a:r>
              <a:rPr lang="en-GB" sz="1400" b="1" u="sng" dirty="0" smtClean="0">
                <a:solidFill>
                  <a:srgbClr val="7030A0"/>
                </a:solidFill>
              </a:rPr>
              <a:t>All</a:t>
            </a:r>
            <a:r>
              <a:rPr lang="en-GB" sz="1400" dirty="0" smtClean="0">
                <a:solidFill>
                  <a:srgbClr val="7030A0"/>
                </a:solidFill>
              </a:rPr>
              <a:t> will be able to describe what it would be like to live in Whitechapel in 1888 L4</a:t>
            </a:r>
          </a:p>
          <a:p>
            <a:pPr algn="ctr">
              <a:buNone/>
            </a:pPr>
            <a:r>
              <a:rPr lang="en-GB" sz="1400" dirty="0" smtClean="0"/>
              <a:t>    </a:t>
            </a:r>
            <a:r>
              <a:rPr lang="en-GB" sz="1400" b="1" u="sng" dirty="0" smtClean="0">
                <a:solidFill>
                  <a:srgbClr val="FF0066"/>
                </a:solidFill>
              </a:rPr>
              <a:t>Most</a:t>
            </a:r>
            <a:r>
              <a:rPr lang="en-GB" sz="1400" dirty="0" smtClean="0">
                <a:solidFill>
                  <a:srgbClr val="FF0066"/>
                </a:solidFill>
              </a:rPr>
              <a:t> will be able to evaluate the impact of population and geography on life in Whitechapel L5</a:t>
            </a:r>
          </a:p>
          <a:p>
            <a:pPr algn="ctr">
              <a:buNone/>
            </a:pPr>
            <a:r>
              <a:rPr lang="en-GB" sz="1400" dirty="0" smtClean="0"/>
              <a:t>    </a:t>
            </a:r>
            <a:r>
              <a:rPr lang="en-GB" sz="1400" b="1" u="sng" dirty="0" smtClean="0">
                <a:solidFill>
                  <a:srgbClr val="00B0F0"/>
                </a:solidFill>
              </a:rPr>
              <a:t>Some</a:t>
            </a:r>
            <a:r>
              <a:rPr lang="en-GB" sz="1400" dirty="0" smtClean="0">
                <a:solidFill>
                  <a:srgbClr val="00B0F0"/>
                </a:solidFill>
              </a:rPr>
              <a:t> will be able to analyse how the conditions in Whitechapel made crime more likely L6</a:t>
            </a:r>
            <a:endParaRPr lang="en-GB" sz="1400" b="1" dirty="0" smtClean="0">
              <a:solidFill>
                <a:srgbClr val="FF0000"/>
              </a:solidFill>
              <a:latin typeface="Comic Sans MS" pitchFamily="66" charset="0"/>
            </a:endParaRPr>
          </a:p>
        </p:txBody>
      </p:sp>
      <p:pic>
        <p:nvPicPr>
          <p:cNvPr id="5" name="Picture 6" descr="Image01"/>
          <p:cNvPicPr>
            <a:picLocks noChangeAspect="1" noChangeArrowheads="1"/>
          </p:cNvPicPr>
          <p:nvPr/>
        </p:nvPicPr>
        <p:blipFill>
          <a:blip r:embed="rId2" cstate="print"/>
          <a:srcRect/>
          <a:stretch>
            <a:fillRect/>
          </a:stretch>
        </p:blipFill>
        <p:spPr bwMode="auto">
          <a:xfrm>
            <a:off x="0" y="1077217"/>
            <a:ext cx="9144000" cy="5612507"/>
          </a:xfrm>
          <a:prstGeom prst="rect">
            <a:avLst/>
          </a:prstGeom>
          <a:noFill/>
        </p:spPr>
      </p:pic>
    </p:spTree>
    <p:extLst>
      <p:ext uri="{BB962C8B-B14F-4D97-AF65-F5344CB8AC3E}">
        <p14:creationId xmlns:p14="http://schemas.microsoft.com/office/powerpoint/2010/main" val="27864768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2071678"/>
            <a:ext cx="8229600" cy="4525963"/>
          </a:xfrm>
        </p:spPr>
        <p:txBody>
          <a:bodyPr/>
          <a:lstStyle/>
          <a:p>
            <a:endParaRPr lang="en-GB"/>
          </a:p>
        </p:txBody>
      </p:sp>
      <p:sp>
        <p:nvSpPr>
          <p:cNvPr id="4" name="TextBox 3"/>
          <p:cNvSpPr txBox="1"/>
          <p:nvPr/>
        </p:nvSpPr>
        <p:spPr>
          <a:xfrm>
            <a:off x="0" y="0"/>
            <a:ext cx="9144000" cy="1077218"/>
          </a:xfrm>
          <a:prstGeom prst="rect">
            <a:avLst/>
          </a:prstGeom>
          <a:noFill/>
        </p:spPr>
        <p:txBody>
          <a:bodyPr wrap="square" rtlCol="0">
            <a:spAutoFit/>
          </a:bodyPr>
          <a:lstStyle/>
          <a:p>
            <a:pPr algn="ctr"/>
            <a:r>
              <a:rPr lang="en-GB" b="1" dirty="0" smtClean="0">
                <a:solidFill>
                  <a:srgbClr val="FF0000"/>
                </a:solidFill>
                <a:latin typeface="Comic Sans MS" pitchFamily="66" charset="0"/>
              </a:rPr>
              <a:t>LO: to be able to analyse what it would be like to live in Whitechapel in 1888</a:t>
            </a:r>
          </a:p>
          <a:p>
            <a:pPr algn="ctr">
              <a:buNone/>
            </a:pPr>
            <a:r>
              <a:rPr lang="en-GB" dirty="0" smtClean="0"/>
              <a:t> </a:t>
            </a:r>
            <a:r>
              <a:rPr lang="en-GB" sz="1400" b="1" u="sng" dirty="0" smtClean="0">
                <a:solidFill>
                  <a:srgbClr val="7030A0"/>
                </a:solidFill>
              </a:rPr>
              <a:t>All</a:t>
            </a:r>
            <a:r>
              <a:rPr lang="en-GB" sz="1400" dirty="0" smtClean="0">
                <a:solidFill>
                  <a:srgbClr val="7030A0"/>
                </a:solidFill>
              </a:rPr>
              <a:t> will be able to describe what it would be like to live in Whitechapel in 1888 L4</a:t>
            </a:r>
          </a:p>
          <a:p>
            <a:pPr algn="ctr">
              <a:buNone/>
            </a:pPr>
            <a:r>
              <a:rPr lang="en-GB" sz="1400" dirty="0" smtClean="0"/>
              <a:t>    </a:t>
            </a:r>
            <a:r>
              <a:rPr lang="en-GB" sz="1400" b="1" u="sng" dirty="0" smtClean="0">
                <a:solidFill>
                  <a:srgbClr val="FF0066"/>
                </a:solidFill>
              </a:rPr>
              <a:t>Most</a:t>
            </a:r>
            <a:r>
              <a:rPr lang="en-GB" sz="1400" dirty="0" smtClean="0">
                <a:solidFill>
                  <a:srgbClr val="FF0066"/>
                </a:solidFill>
              </a:rPr>
              <a:t> will be able to evaluate the impact of population and geography on life in Whitechapel L5</a:t>
            </a:r>
          </a:p>
          <a:p>
            <a:pPr algn="ctr">
              <a:buNone/>
            </a:pPr>
            <a:r>
              <a:rPr lang="en-GB" sz="1400" dirty="0" smtClean="0"/>
              <a:t>    </a:t>
            </a:r>
            <a:r>
              <a:rPr lang="en-GB" sz="1400" b="1" u="sng" dirty="0" smtClean="0">
                <a:solidFill>
                  <a:srgbClr val="00B0F0"/>
                </a:solidFill>
              </a:rPr>
              <a:t>Some</a:t>
            </a:r>
            <a:r>
              <a:rPr lang="en-GB" sz="1400" dirty="0" smtClean="0">
                <a:solidFill>
                  <a:srgbClr val="00B0F0"/>
                </a:solidFill>
              </a:rPr>
              <a:t> will be able to analyse how the conditions in Whitechapel made crime more likely L6</a:t>
            </a:r>
            <a:endParaRPr lang="en-GB" sz="1400" b="1" dirty="0" smtClean="0">
              <a:solidFill>
                <a:srgbClr val="FF0000"/>
              </a:solidFill>
              <a:latin typeface="Comic Sans MS" pitchFamily="66" charset="0"/>
            </a:endParaRPr>
          </a:p>
        </p:txBody>
      </p:sp>
      <p:pic>
        <p:nvPicPr>
          <p:cNvPr id="5" name="Picture 4"/>
          <p:cNvPicPr>
            <a:picLocks noChangeAspect="1" noChangeArrowheads="1"/>
          </p:cNvPicPr>
          <p:nvPr/>
        </p:nvPicPr>
        <p:blipFill>
          <a:blip r:embed="rId2" cstate="print"/>
          <a:srcRect/>
          <a:stretch>
            <a:fillRect/>
          </a:stretch>
        </p:blipFill>
        <p:spPr bwMode="auto">
          <a:xfrm>
            <a:off x="251520" y="1196752"/>
            <a:ext cx="6877050" cy="5472608"/>
          </a:xfrm>
          <a:prstGeom prst="rect">
            <a:avLst/>
          </a:prstGeom>
          <a:noFill/>
          <a:ln w="9525">
            <a:noFill/>
            <a:miter lim="800000"/>
            <a:headEnd/>
            <a:tailEnd/>
          </a:ln>
          <a:effectLst/>
        </p:spPr>
      </p:pic>
      <p:sp>
        <p:nvSpPr>
          <p:cNvPr id="6" name="Title 5"/>
          <p:cNvSpPr>
            <a:spLocks noGrp="1"/>
          </p:cNvSpPr>
          <p:nvPr>
            <p:ph type="title"/>
          </p:nvPr>
        </p:nvSpPr>
        <p:spPr/>
        <p:txBody>
          <a:bodyPr/>
          <a:lstStyle/>
          <a:p>
            <a:endParaRPr lang="en-GB"/>
          </a:p>
        </p:txBody>
      </p:sp>
    </p:spTree>
    <p:extLst>
      <p:ext uri="{BB962C8B-B14F-4D97-AF65-F5344CB8AC3E}">
        <p14:creationId xmlns:p14="http://schemas.microsoft.com/office/powerpoint/2010/main" val="22074988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85794"/>
            <a:ext cx="9144000" cy="1143000"/>
          </a:xfrm>
        </p:spPr>
        <p:txBody>
          <a:bodyPr>
            <a:noAutofit/>
          </a:bodyPr>
          <a:lstStyle/>
          <a:p>
            <a:r>
              <a:rPr lang="en-GB" sz="4800" dirty="0" smtClean="0">
                <a:latin typeface="Comic Sans MS" pitchFamily="66" charset="0"/>
              </a:rPr>
              <a:t>Reason 3 = Social life</a:t>
            </a:r>
            <a:endParaRPr lang="en-GB" sz="4800" dirty="0">
              <a:latin typeface="Comic Sans MS" pitchFamily="66" charset="0"/>
            </a:endParaRPr>
          </a:p>
        </p:txBody>
      </p:sp>
      <p:sp>
        <p:nvSpPr>
          <p:cNvPr id="3" name="Content Placeholder 2"/>
          <p:cNvSpPr>
            <a:spLocks noGrp="1"/>
          </p:cNvSpPr>
          <p:nvPr>
            <p:ph idx="1"/>
          </p:nvPr>
        </p:nvSpPr>
        <p:spPr>
          <a:xfrm>
            <a:off x="428596" y="2071678"/>
            <a:ext cx="8229600" cy="4525963"/>
          </a:xfrm>
        </p:spPr>
        <p:txBody>
          <a:bodyPr/>
          <a:lstStyle/>
          <a:p>
            <a:pPr marL="0" indent="0">
              <a:buNone/>
            </a:pPr>
            <a:r>
              <a:rPr lang="en-US" dirty="0">
                <a:latin typeface="Comic Sans MS" pitchFamily="66" charset="0"/>
                <a:cs typeface="Times New Roman" pitchFamily="18" charset="0"/>
              </a:rPr>
              <a:t>There was also little work available for women, and no help for those women who were unemployed other than the workhouse. </a:t>
            </a:r>
          </a:p>
          <a:p>
            <a:pPr marL="0" indent="0">
              <a:buNone/>
            </a:pPr>
            <a:endParaRPr lang="en-US" dirty="0" smtClean="0">
              <a:latin typeface="Comic Sans MS" pitchFamily="66" charset="0"/>
              <a:cs typeface="Times New Roman" pitchFamily="18" charset="0"/>
            </a:endParaRPr>
          </a:p>
          <a:p>
            <a:pPr marL="0" indent="0">
              <a:buNone/>
            </a:pPr>
            <a:r>
              <a:rPr lang="en-US" dirty="0" smtClean="0">
                <a:latin typeface="Comic Sans MS" pitchFamily="66" charset="0"/>
                <a:cs typeface="Times New Roman" pitchFamily="18" charset="0"/>
              </a:rPr>
              <a:t>Many </a:t>
            </a:r>
            <a:r>
              <a:rPr lang="en-US" dirty="0">
                <a:latin typeface="Comic Sans MS" pitchFamily="66" charset="0"/>
                <a:cs typeface="Times New Roman" pitchFamily="18" charset="0"/>
              </a:rPr>
              <a:t>were forced to become prostitutes to survive.</a:t>
            </a:r>
            <a:r>
              <a:rPr lang="en-GB" dirty="0"/>
              <a:t> </a:t>
            </a:r>
          </a:p>
          <a:p>
            <a:endParaRPr lang="en-GB" dirty="0"/>
          </a:p>
        </p:txBody>
      </p:sp>
      <p:sp>
        <p:nvSpPr>
          <p:cNvPr id="4" name="TextBox 3"/>
          <p:cNvSpPr txBox="1"/>
          <p:nvPr/>
        </p:nvSpPr>
        <p:spPr>
          <a:xfrm>
            <a:off x="0" y="0"/>
            <a:ext cx="9144000" cy="1077218"/>
          </a:xfrm>
          <a:prstGeom prst="rect">
            <a:avLst/>
          </a:prstGeom>
          <a:noFill/>
        </p:spPr>
        <p:txBody>
          <a:bodyPr wrap="square" rtlCol="0">
            <a:spAutoFit/>
          </a:bodyPr>
          <a:lstStyle/>
          <a:p>
            <a:pPr algn="ctr"/>
            <a:r>
              <a:rPr lang="en-GB" b="1" dirty="0" smtClean="0">
                <a:solidFill>
                  <a:srgbClr val="FF0000"/>
                </a:solidFill>
                <a:latin typeface="Comic Sans MS" pitchFamily="66" charset="0"/>
              </a:rPr>
              <a:t>LO: to be able to analyse what it would be like to live in Whitechapel in 1888</a:t>
            </a:r>
          </a:p>
          <a:p>
            <a:pPr algn="ctr">
              <a:buNone/>
            </a:pPr>
            <a:r>
              <a:rPr lang="en-GB" dirty="0" smtClean="0"/>
              <a:t> </a:t>
            </a:r>
            <a:r>
              <a:rPr lang="en-GB" sz="1400" b="1" u="sng" dirty="0" smtClean="0">
                <a:solidFill>
                  <a:srgbClr val="7030A0"/>
                </a:solidFill>
              </a:rPr>
              <a:t>All</a:t>
            </a:r>
            <a:r>
              <a:rPr lang="en-GB" sz="1400" dirty="0" smtClean="0">
                <a:solidFill>
                  <a:srgbClr val="7030A0"/>
                </a:solidFill>
              </a:rPr>
              <a:t> will be able to describe what it would be like to live in Whitechapel in 1888 L4</a:t>
            </a:r>
          </a:p>
          <a:p>
            <a:pPr algn="ctr">
              <a:buNone/>
            </a:pPr>
            <a:r>
              <a:rPr lang="en-GB" sz="1400" dirty="0" smtClean="0"/>
              <a:t>    </a:t>
            </a:r>
            <a:r>
              <a:rPr lang="en-GB" sz="1400" b="1" u="sng" dirty="0" smtClean="0">
                <a:solidFill>
                  <a:srgbClr val="FF0066"/>
                </a:solidFill>
              </a:rPr>
              <a:t>Most</a:t>
            </a:r>
            <a:r>
              <a:rPr lang="en-GB" sz="1400" dirty="0" smtClean="0">
                <a:solidFill>
                  <a:srgbClr val="FF0066"/>
                </a:solidFill>
              </a:rPr>
              <a:t> will be able to evaluate the impact of population and geography on life in Whitechapel L5</a:t>
            </a:r>
          </a:p>
          <a:p>
            <a:pPr algn="ctr">
              <a:buNone/>
            </a:pPr>
            <a:r>
              <a:rPr lang="en-GB" sz="1400" dirty="0" smtClean="0"/>
              <a:t>    </a:t>
            </a:r>
            <a:r>
              <a:rPr lang="en-GB" sz="1400" b="1" u="sng" dirty="0" smtClean="0">
                <a:solidFill>
                  <a:srgbClr val="00B0F0"/>
                </a:solidFill>
              </a:rPr>
              <a:t>Some</a:t>
            </a:r>
            <a:r>
              <a:rPr lang="en-GB" sz="1400" dirty="0" smtClean="0">
                <a:solidFill>
                  <a:srgbClr val="00B0F0"/>
                </a:solidFill>
              </a:rPr>
              <a:t> will be able to analyse how the conditions in Whitechapel made crime more likely L6</a:t>
            </a:r>
            <a:endParaRPr lang="en-GB" sz="1400" b="1" dirty="0" smtClean="0">
              <a:solidFill>
                <a:srgbClr val="FF0000"/>
              </a:solidFill>
              <a:latin typeface="Comic Sans MS" pitchFamily="66" charset="0"/>
            </a:endParaRPr>
          </a:p>
        </p:txBody>
      </p:sp>
    </p:spTree>
    <p:extLst>
      <p:ext uri="{BB962C8B-B14F-4D97-AF65-F5344CB8AC3E}">
        <p14:creationId xmlns:p14="http://schemas.microsoft.com/office/powerpoint/2010/main" val="27864768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85794"/>
            <a:ext cx="9144000" cy="1143000"/>
          </a:xfrm>
        </p:spPr>
        <p:txBody>
          <a:bodyPr>
            <a:noAutofit/>
          </a:bodyPr>
          <a:lstStyle/>
          <a:p>
            <a:r>
              <a:rPr lang="en-GB" sz="4800" dirty="0" smtClean="0">
                <a:latin typeface="Comic Sans MS" pitchFamily="66" charset="0"/>
              </a:rPr>
              <a:t>Prostitution</a:t>
            </a:r>
            <a:r>
              <a:rPr lang="en-GB" sz="3200" dirty="0" smtClean="0">
                <a:latin typeface="Comic Sans MS" pitchFamily="66" charset="0"/>
              </a:rPr>
              <a:t> </a:t>
            </a:r>
            <a:endParaRPr lang="en-GB" sz="3200" dirty="0">
              <a:latin typeface="Comic Sans MS" pitchFamily="66" charset="0"/>
            </a:endParaRPr>
          </a:p>
        </p:txBody>
      </p:sp>
      <p:sp>
        <p:nvSpPr>
          <p:cNvPr id="3" name="Content Placeholder 2"/>
          <p:cNvSpPr>
            <a:spLocks noGrp="1"/>
          </p:cNvSpPr>
          <p:nvPr>
            <p:ph idx="1"/>
          </p:nvPr>
        </p:nvSpPr>
        <p:spPr>
          <a:xfrm>
            <a:off x="428596" y="2071678"/>
            <a:ext cx="6231636" cy="4525963"/>
          </a:xfrm>
        </p:spPr>
        <p:txBody>
          <a:bodyPr/>
          <a:lstStyle/>
          <a:p>
            <a:pPr marL="0" indent="0">
              <a:buNone/>
            </a:pPr>
            <a:r>
              <a:rPr lang="en-GB" dirty="0">
                <a:latin typeface="Comic Sans MS" pitchFamily="66" charset="0"/>
              </a:rPr>
              <a:t>There were probably over 90,000 ‘part-time’ prostitutes. </a:t>
            </a:r>
            <a:endParaRPr lang="en-GB" dirty="0" smtClean="0">
              <a:latin typeface="Comic Sans MS" pitchFamily="66" charset="0"/>
            </a:endParaRPr>
          </a:p>
          <a:p>
            <a:endParaRPr lang="en-GB" dirty="0">
              <a:latin typeface="Comic Sans MS" pitchFamily="66" charset="0"/>
            </a:endParaRPr>
          </a:p>
          <a:p>
            <a:pPr marL="0" indent="0">
              <a:buNone/>
            </a:pPr>
            <a:r>
              <a:rPr lang="en-GB" dirty="0" smtClean="0">
                <a:latin typeface="Comic Sans MS" pitchFamily="66" charset="0"/>
              </a:rPr>
              <a:t>These </a:t>
            </a:r>
            <a:r>
              <a:rPr lang="en-GB" dirty="0">
                <a:latin typeface="Comic Sans MS" pitchFamily="66" charset="0"/>
              </a:rPr>
              <a:t>were women forced to go on the streets to make ends meet. </a:t>
            </a:r>
            <a:r>
              <a:rPr lang="en-GB" u="sng" dirty="0">
                <a:latin typeface="Comic Sans MS" pitchFamily="66" charset="0"/>
              </a:rPr>
              <a:t>All the victims that Jack killed were these type of prostitutes.</a:t>
            </a:r>
          </a:p>
          <a:p>
            <a:endParaRPr lang="en-GB" dirty="0"/>
          </a:p>
        </p:txBody>
      </p:sp>
      <p:sp>
        <p:nvSpPr>
          <p:cNvPr id="4" name="TextBox 3"/>
          <p:cNvSpPr txBox="1"/>
          <p:nvPr/>
        </p:nvSpPr>
        <p:spPr>
          <a:xfrm>
            <a:off x="0" y="0"/>
            <a:ext cx="9144000" cy="1077218"/>
          </a:xfrm>
          <a:prstGeom prst="rect">
            <a:avLst/>
          </a:prstGeom>
          <a:noFill/>
        </p:spPr>
        <p:txBody>
          <a:bodyPr wrap="square" rtlCol="0">
            <a:spAutoFit/>
          </a:bodyPr>
          <a:lstStyle/>
          <a:p>
            <a:pPr algn="ctr"/>
            <a:r>
              <a:rPr lang="en-GB" b="1" dirty="0" smtClean="0">
                <a:solidFill>
                  <a:srgbClr val="FF0000"/>
                </a:solidFill>
                <a:latin typeface="Comic Sans MS" pitchFamily="66" charset="0"/>
              </a:rPr>
              <a:t>LO: to be able to analyse what it would be like to live in Whitechapel in 1888</a:t>
            </a:r>
          </a:p>
          <a:p>
            <a:pPr algn="ctr">
              <a:buNone/>
            </a:pPr>
            <a:r>
              <a:rPr lang="en-GB" dirty="0" smtClean="0"/>
              <a:t> </a:t>
            </a:r>
            <a:r>
              <a:rPr lang="en-GB" sz="1400" b="1" u="sng" dirty="0" smtClean="0">
                <a:solidFill>
                  <a:srgbClr val="7030A0"/>
                </a:solidFill>
              </a:rPr>
              <a:t>All</a:t>
            </a:r>
            <a:r>
              <a:rPr lang="en-GB" sz="1400" dirty="0" smtClean="0">
                <a:solidFill>
                  <a:srgbClr val="7030A0"/>
                </a:solidFill>
              </a:rPr>
              <a:t> will be able to describe what it would be like to live in Whitechapel in 1888 L4</a:t>
            </a:r>
          </a:p>
          <a:p>
            <a:pPr algn="ctr">
              <a:buNone/>
            </a:pPr>
            <a:r>
              <a:rPr lang="en-GB" sz="1400" dirty="0" smtClean="0"/>
              <a:t>    </a:t>
            </a:r>
            <a:r>
              <a:rPr lang="en-GB" sz="1400" b="1" u="sng" dirty="0" smtClean="0">
                <a:solidFill>
                  <a:srgbClr val="FF0066"/>
                </a:solidFill>
              </a:rPr>
              <a:t>Most</a:t>
            </a:r>
            <a:r>
              <a:rPr lang="en-GB" sz="1400" dirty="0" smtClean="0">
                <a:solidFill>
                  <a:srgbClr val="FF0066"/>
                </a:solidFill>
              </a:rPr>
              <a:t> will be able to evaluate the impact of population and geography on life in Whitechapel L5</a:t>
            </a:r>
          </a:p>
          <a:p>
            <a:pPr algn="ctr">
              <a:buNone/>
            </a:pPr>
            <a:r>
              <a:rPr lang="en-GB" sz="1400" dirty="0" smtClean="0"/>
              <a:t>    </a:t>
            </a:r>
            <a:r>
              <a:rPr lang="en-GB" sz="1400" b="1" u="sng" dirty="0" smtClean="0">
                <a:solidFill>
                  <a:srgbClr val="00B0F0"/>
                </a:solidFill>
              </a:rPr>
              <a:t>Some</a:t>
            </a:r>
            <a:r>
              <a:rPr lang="en-GB" sz="1400" dirty="0" smtClean="0">
                <a:solidFill>
                  <a:srgbClr val="00B0F0"/>
                </a:solidFill>
              </a:rPr>
              <a:t> will be able to analyse how the conditions in Whitechapel made crime more likely L6</a:t>
            </a:r>
            <a:endParaRPr lang="en-GB" sz="1400" b="1" dirty="0" smtClean="0">
              <a:solidFill>
                <a:srgbClr val="FF0000"/>
              </a:solidFill>
              <a:latin typeface="Comic Sans MS" pitchFamily="66" charset="0"/>
            </a:endParaRPr>
          </a:p>
        </p:txBody>
      </p:sp>
      <p:pic>
        <p:nvPicPr>
          <p:cNvPr id="5" name="Picture 2" descr="Mary Kelly"/>
          <p:cNvPicPr>
            <a:picLocks noChangeAspect="1" noChangeArrowheads="1"/>
          </p:cNvPicPr>
          <p:nvPr/>
        </p:nvPicPr>
        <p:blipFill>
          <a:blip r:embed="rId2" cstate="print"/>
          <a:srcRect/>
          <a:stretch>
            <a:fillRect/>
          </a:stretch>
        </p:blipFill>
        <p:spPr bwMode="auto">
          <a:xfrm>
            <a:off x="6609141" y="1484784"/>
            <a:ext cx="2281139" cy="4724400"/>
          </a:xfrm>
          <a:prstGeom prst="rect">
            <a:avLst/>
          </a:prstGeom>
          <a:noFill/>
        </p:spPr>
      </p:pic>
    </p:spTree>
    <p:extLst>
      <p:ext uri="{BB962C8B-B14F-4D97-AF65-F5344CB8AC3E}">
        <p14:creationId xmlns:p14="http://schemas.microsoft.com/office/powerpoint/2010/main" val="27864768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077218"/>
            <a:ext cx="5151516" cy="5520423"/>
          </a:xfrm>
        </p:spPr>
        <p:txBody>
          <a:bodyPr>
            <a:normAutofit/>
          </a:bodyPr>
          <a:lstStyle/>
          <a:p>
            <a:pPr>
              <a:lnSpc>
                <a:spcPct val="90000"/>
              </a:lnSpc>
            </a:pPr>
            <a:r>
              <a:rPr lang="en-US" dirty="0">
                <a:latin typeface="Comic Sans MS" pitchFamily="66" charset="0"/>
                <a:cs typeface="Times New Roman" pitchFamily="18" charset="0"/>
              </a:rPr>
              <a:t>For many such women, their only escape from their terrible lives was drink, especially gin, and they quickly became helpless alcoholics.</a:t>
            </a:r>
            <a:r>
              <a:rPr lang="en-GB" dirty="0">
                <a:latin typeface="Comic Sans MS" pitchFamily="66" charset="0"/>
              </a:rPr>
              <a:t> </a:t>
            </a:r>
          </a:p>
          <a:p>
            <a:pPr>
              <a:lnSpc>
                <a:spcPct val="90000"/>
              </a:lnSpc>
            </a:pPr>
            <a:r>
              <a:rPr lang="en-GB" dirty="0">
                <a:latin typeface="Comic Sans MS" pitchFamily="66" charset="0"/>
              </a:rPr>
              <a:t>The Whitechapel area had a large amount of Pubs and Inns to profit from the poverty and depression of the people.</a:t>
            </a:r>
          </a:p>
          <a:p>
            <a:endParaRPr lang="en-GB" dirty="0"/>
          </a:p>
        </p:txBody>
      </p:sp>
      <p:sp>
        <p:nvSpPr>
          <p:cNvPr id="4" name="TextBox 3"/>
          <p:cNvSpPr txBox="1"/>
          <p:nvPr/>
        </p:nvSpPr>
        <p:spPr>
          <a:xfrm>
            <a:off x="0" y="0"/>
            <a:ext cx="9144000" cy="1077218"/>
          </a:xfrm>
          <a:prstGeom prst="rect">
            <a:avLst/>
          </a:prstGeom>
          <a:noFill/>
        </p:spPr>
        <p:txBody>
          <a:bodyPr wrap="square" rtlCol="0">
            <a:spAutoFit/>
          </a:bodyPr>
          <a:lstStyle/>
          <a:p>
            <a:pPr algn="ctr"/>
            <a:r>
              <a:rPr lang="en-GB" b="1" dirty="0" smtClean="0">
                <a:solidFill>
                  <a:srgbClr val="FF0000"/>
                </a:solidFill>
                <a:latin typeface="Comic Sans MS" pitchFamily="66" charset="0"/>
              </a:rPr>
              <a:t>LO: to be able to analyse what it would be like to live in Whitechapel in 1888</a:t>
            </a:r>
          </a:p>
          <a:p>
            <a:pPr algn="ctr">
              <a:buNone/>
            </a:pPr>
            <a:r>
              <a:rPr lang="en-GB" dirty="0" smtClean="0"/>
              <a:t> </a:t>
            </a:r>
            <a:r>
              <a:rPr lang="en-GB" sz="1400" b="1" u="sng" dirty="0" smtClean="0">
                <a:solidFill>
                  <a:srgbClr val="7030A0"/>
                </a:solidFill>
              </a:rPr>
              <a:t>All</a:t>
            </a:r>
            <a:r>
              <a:rPr lang="en-GB" sz="1400" dirty="0" smtClean="0">
                <a:solidFill>
                  <a:srgbClr val="7030A0"/>
                </a:solidFill>
              </a:rPr>
              <a:t> will be able to describe what it would be like to live in Whitechapel in 1888 L4</a:t>
            </a:r>
          </a:p>
          <a:p>
            <a:pPr algn="ctr">
              <a:buNone/>
            </a:pPr>
            <a:r>
              <a:rPr lang="en-GB" sz="1400" dirty="0" smtClean="0"/>
              <a:t>    </a:t>
            </a:r>
            <a:r>
              <a:rPr lang="en-GB" sz="1400" b="1" u="sng" dirty="0" smtClean="0">
                <a:solidFill>
                  <a:srgbClr val="FF0066"/>
                </a:solidFill>
              </a:rPr>
              <a:t>Most</a:t>
            </a:r>
            <a:r>
              <a:rPr lang="en-GB" sz="1400" dirty="0" smtClean="0">
                <a:solidFill>
                  <a:srgbClr val="FF0066"/>
                </a:solidFill>
              </a:rPr>
              <a:t> will be able to evaluate the impact of population and geography on life in Whitechapel L5</a:t>
            </a:r>
          </a:p>
          <a:p>
            <a:pPr algn="ctr">
              <a:buNone/>
            </a:pPr>
            <a:r>
              <a:rPr lang="en-GB" sz="1400" dirty="0" smtClean="0"/>
              <a:t>    </a:t>
            </a:r>
            <a:r>
              <a:rPr lang="en-GB" sz="1400" b="1" u="sng" dirty="0" smtClean="0">
                <a:solidFill>
                  <a:srgbClr val="00B0F0"/>
                </a:solidFill>
              </a:rPr>
              <a:t>Some</a:t>
            </a:r>
            <a:r>
              <a:rPr lang="en-GB" sz="1400" dirty="0" smtClean="0">
                <a:solidFill>
                  <a:srgbClr val="00B0F0"/>
                </a:solidFill>
              </a:rPr>
              <a:t> will be able to analyse how the conditions in Whitechapel made crime more likely L6</a:t>
            </a:r>
            <a:endParaRPr lang="en-GB" sz="1400" b="1" dirty="0" smtClean="0">
              <a:solidFill>
                <a:srgbClr val="FF0000"/>
              </a:solidFill>
              <a:latin typeface="Comic Sans MS" pitchFamily="66" charset="0"/>
            </a:endParaRPr>
          </a:p>
        </p:txBody>
      </p:sp>
      <p:sp>
        <p:nvSpPr>
          <p:cNvPr id="5" name="Title 4"/>
          <p:cNvSpPr>
            <a:spLocks noGrp="1"/>
          </p:cNvSpPr>
          <p:nvPr>
            <p:ph type="title"/>
          </p:nvPr>
        </p:nvSpPr>
        <p:spPr/>
        <p:txBody>
          <a:bodyPr/>
          <a:lstStyle/>
          <a:p>
            <a:endParaRPr lang="en-GB"/>
          </a:p>
        </p:txBody>
      </p:sp>
      <p:pic>
        <p:nvPicPr>
          <p:cNvPr id="3074" name="Picture 2" descr="http://www.casebook.org/images/alic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2120" y="2301972"/>
            <a:ext cx="3251051" cy="3938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74988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785794"/>
            <a:ext cx="8229600" cy="1143000"/>
          </a:xfrm>
        </p:spPr>
        <p:txBody>
          <a:bodyPr/>
          <a:lstStyle/>
          <a:p>
            <a:r>
              <a:rPr lang="en-GB" dirty="0" smtClean="0">
                <a:latin typeface="Comic Sans MS" pitchFamily="66" charset="0"/>
              </a:rPr>
              <a:t>Task 2 </a:t>
            </a:r>
            <a:endParaRPr lang="en-GB" dirty="0">
              <a:latin typeface="Comic Sans MS" pitchFamily="66" charset="0"/>
            </a:endParaRPr>
          </a:p>
        </p:txBody>
      </p:sp>
      <p:sp>
        <p:nvSpPr>
          <p:cNvPr id="3" name="Content Placeholder 2"/>
          <p:cNvSpPr>
            <a:spLocks noGrp="1"/>
          </p:cNvSpPr>
          <p:nvPr>
            <p:ph idx="1"/>
          </p:nvPr>
        </p:nvSpPr>
        <p:spPr>
          <a:xfrm>
            <a:off x="428596" y="1772816"/>
            <a:ext cx="8229600" cy="5085184"/>
          </a:xfrm>
        </p:spPr>
        <p:txBody>
          <a:bodyPr>
            <a:normAutofit fontScale="92500" lnSpcReduction="20000"/>
          </a:bodyPr>
          <a:lstStyle/>
          <a:p>
            <a:pPr marL="0" indent="0">
              <a:buNone/>
            </a:pPr>
            <a:r>
              <a:rPr lang="en-GB" dirty="0" smtClean="0"/>
              <a:t>write </a:t>
            </a:r>
            <a:r>
              <a:rPr lang="en-GB" dirty="0"/>
              <a:t>a diary entry for someone who was living in the East end or report from someone visiting the area on what life was like in Whitechapel. </a:t>
            </a:r>
            <a:endParaRPr lang="en-GB" dirty="0" smtClean="0"/>
          </a:p>
          <a:p>
            <a:pPr marL="0" indent="0">
              <a:buNone/>
            </a:pPr>
            <a:r>
              <a:rPr lang="en-GB" dirty="0"/>
              <a:t> </a:t>
            </a:r>
            <a:r>
              <a:rPr lang="en-GB" dirty="0" smtClean="0"/>
              <a:t>    Things </a:t>
            </a:r>
            <a:r>
              <a:rPr lang="en-GB" dirty="0"/>
              <a:t>to include: </a:t>
            </a:r>
          </a:p>
          <a:p>
            <a:pPr marL="0" lvl="0" indent="0">
              <a:buNone/>
            </a:pPr>
            <a:r>
              <a:rPr lang="en-GB" b="1" dirty="0"/>
              <a:t>Houses</a:t>
            </a:r>
            <a:r>
              <a:rPr lang="en-GB" dirty="0"/>
              <a:t> – what were they like how many people lived in them</a:t>
            </a:r>
          </a:p>
          <a:p>
            <a:pPr marL="0" lvl="0" indent="0">
              <a:buNone/>
            </a:pPr>
            <a:r>
              <a:rPr lang="en-GB" b="1" dirty="0"/>
              <a:t>Sanitation</a:t>
            </a:r>
            <a:r>
              <a:rPr lang="en-GB" dirty="0"/>
              <a:t> – smell</a:t>
            </a:r>
          </a:p>
          <a:p>
            <a:pPr marL="0" lvl="0" indent="0">
              <a:buNone/>
            </a:pPr>
            <a:r>
              <a:rPr lang="en-GB" b="1" dirty="0" smtClean="0"/>
              <a:t>Type </a:t>
            </a:r>
            <a:r>
              <a:rPr lang="en-GB" b="1" dirty="0"/>
              <a:t>of people </a:t>
            </a:r>
            <a:r>
              <a:rPr lang="en-GB" dirty="0"/>
              <a:t>who lived there</a:t>
            </a:r>
          </a:p>
          <a:p>
            <a:pPr marL="0" lvl="0" indent="0">
              <a:buNone/>
            </a:pPr>
            <a:r>
              <a:rPr lang="en-GB" b="1" dirty="0"/>
              <a:t>Diseases and general health </a:t>
            </a:r>
          </a:p>
          <a:p>
            <a:pPr marL="0" lvl="0" indent="0">
              <a:buNone/>
            </a:pPr>
            <a:r>
              <a:rPr lang="en-GB" b="1" dirty="0"/>
              <a:t>Crime</a:t>
            </a:r>
            <a:r>
              <a:rPr lang="en-GB" dirty="0"/>
              <a:t> – why crime was problem, how environment effected the volume of crime in Whitechapel</a:t>
            </a:r>
          </a:p>
        </p:txBody>
      </p:sp>
      <p:sp>
        <p:nvSpPr>
          <p:cNvPr id="4" name="TextBox 3"/>
          <p:cNvSpPr txBox="1"/>
          <p:nvPr/>
        </p:nvSpPr>
        <p:spPr>
          <a:xfrm>
            <a:off x="0" y="0"/>
            <a:ext cx="9144000" cy="1077218"/>
          </a:xfrm>
          <a:prstGeom prst="rect">
            <a:avLst/>
          </a:prstGeom>
          <a:noFill/>
        </p:spPr>
        <p:txBody>
          <a:bodyPr wrap="square" rtlCol="0">
            <a:spAutoFit/>
          </a:bodyPr>
          <a:lstStyle/>
          <a:p>
            <a:pPr algn="ctr"/>
            <a:r>
              <a:rPr lang="en-GB" b="1" dirty="0" smtClean="0">
                <a:solidFill>
                  <a:srgbClr val="FF0000"/>
                </a:solidFill>
                <a:latin typeface="Comic Sans MS" pitchFamily="66" charset="0"/>
              </a:rPr>
              <a:t>LO: to be able to analyse what it would be like to live in Whitechapel in 1888</a:t>
            </a:r>
          </a:p>
          <a:p>
            <a:pPr algn="ctr">
              <a:buNone/>
            </a:pPr>
            <a:r>
              <a:rPr lang="en-GB" dirty="0" smtClean="0"/>
              <a:t> </a:t>
            </a:r>
            <a:r>
              <a:rPr lang="en-GB" sz="1400" b="1" u="sng" dirty="0" smtClean="0">
                <a:solidFill>
                  <a:srgbClr val="7030A0"/>
                </a:solidFill>
              </a:rPr>
              <a:t>All</a:t>
            </a:r>
            <a:r>
              <a:rPr lang="en-GB" sz="1400" dirty="0" smtClean="0">
                <a:solidFill>
                  <a:srgbClr val="7030A0"/>
                </a:solidFill>
              </a:rPr>
              <a:t> will be able to describe what it would be like to live in Whitechapel in 1888 L4</a:t>
            </a:r>
          </a:p>
          <a:p>
            <a:pPr algn="ctr">
              <a:buNone/>
            </a:pPr>
            <a:r>
              <a:rPr lang="en-GB" sz="1400" dirty="0" smtClean="0"/>
              <a:t>    </a:t>
            </a:r>
            <a:r>
              <a:rPr lang="en-GB" sz="1400" b="1" u="sng" dirty="0" smtClean="0">
                <a:solidFill>
                  <a:srgbClr val="FF0066"/>
                </a:solidFill>
              </a:rPr>
              <a:t>Most</a:t>
            </a:r>
            <a:r>
              <a:rPr lang="en-GB" sz="1400" dirty="0" smtClean="0">
                <a:solidFill>
                  <a:srgbClr val="FF0066"/>
                </a:solidFill>
              </a:rPr>
              <a:t> will be able to evaluate the impact of population and geography on life in Whitechapel L5</a:t>
            </a:r>
          </a:p>
          <a:p>
            <a:pPr algn="ctr">
              <a:buNone/>
            </a:pPr>
            <a:r>
              <a:rPr lang="en-GB" sz="1400" dirty="0" smtClean="0"/>
              <a:t>    </a:t>
            </a:r>
            <a:r>
              <a:rPr lang="en-GB" sz="1400" b="1" u="sng" dirty="0" smtClean="0">
                <a:solidFill>
                  <a:srgbClr val="00B0F0"/>
                </a:solidFill>
              </a:rPr>
              <a:t>Some</a:t>
            </a:r>
            <a:r>
              <a:rPr lang="en-GB" sz="1400" dirty="0" smtClean="0">
                <a:solidFill>
                  <a:srgbClr val="00B0F0"/>
                </a:solidFill>
              </a:rPr>
              <a:t> will be able to analyse how the conditions in Whitechapel made crime more likely L6</a:t>
            </a:r>
            <a:endParaRPr lang="en-GB" sz="1400" b="1" dirty="0" smtClean="0">
              <a:solidFill>
                <a:srgbClr val="FF0000"/>
              </a:solidFill>
              <a:latin typeface="Comic Sans MS" pitchFamily="66" charset="0"/>
            </a:endParaRPr>
          </a:p>
        </p:txBody>
      </p:sp>
    </p:spTree>
    <p:extLst>
      <p:ext uri="{BB962C8B-B14F-4D97-AF65-F5344CB8AC3E}">
        <p14:creationId xmlns:p14="http://schemas.microsoft.com/office/powerpoint/2010/main" val="24453419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71480"/>
            <a:ext cx="8229600" cy="1143000"/>
          </a:xfrm>
        </p:spPr>
        <p:txBody>
          <a:bodyPr/>
          <a:lstStyle/>
          <a:p>
            <a:r>
              <a:rPr lang="en-GB" dirty="0" smtClean="0"/>
              <a:t>Learning outcomes</a:t>
            </a:r>
            <a:endParaRPr lang="en-GB" dirty="0"/>
          </a:p>
        </p:txBody>
      </p:sp>
      <p:sp>
        <p:nvSpPr>
          <p:cNvPr id="3" name="Content Placeholder 2"/>
          <p:cNvSpPr>
            <a:spLocks noGrp="1"/>
          </p:cNvSpPr>
          <p:nvPr>
            <p:ph idx="1"/>
          </p:nvPr>
        </p:nvSpPr>
        <p:spPr>
          <a:xfrm>
            <a:off x="428596" y="1714488"/>
            <a:ext cx="8229600" cy="4525963"/>
          </a:xfrm>
        </p:spPr>
        <p:txBody>
          <a:bodyPr/>
          <a:lstStyle/>
          <a:p>
            <a:pPr>
              <a:buNone/>
            </a:pPr>
            <a:r>
              <a:rPr lang="en-GB" dirty="0" smtClean="0"/>
              <a:t>    </a:t>
            </a:r>
            <a:r>
              <a:rPr lang="en-GB" b="1" u="sng" dirty="0" smtClean="0">
                <a:solidFill>
                  <a:srgbClr val="7030A0"/>
                </a:solidFill>
              </a:rPr>
              <a:t>All</a:t>
            </a:r>
            <a:r>
              <a:rPr lang="en-GB" dirty="0" smtClean="0">
                <a:solidFill>
                  <a:srgbClr val="7030A0"/>
                </a:solidFill>
              </a:rPr>
              <a:t> </a:t>
            </a:r>
            <a:r>
              <a:rPr lang="en-GB" dirty="0">
                <a:solidFill>
                  <a:srgbClr val="7030A0"/>
                </a:solidFill>
              </a:rPr>
              <a:t>will be able to describe what it would be like to live in Whitechapel in 1888 L4</a:t>
            </a:r>
          </a:p>
          <a:p>
            <a:pPr>
              <a:buNone/>
            </a:pPr>
            <a:r>
              <a:rPr lang="en-GB" dirty="0" smtClean="0"/>
              <a:t>    </a:t>
            </a:r>
            <a:r>
              <a:rPr lang="en-GB" b="1" u="sng" dirty="0" smtClean="0">
                <a:solidFill>
                  <a:srgbClr val="FF0066"/>
                </a:solidFill>
              </a:rPr>
              <a:t>Most</a:t>
            </a:r>
            <a:r>
              <a:rPr lang="en-GB" dirty="0" smtClean="0">
                <a:solidFill>
                  <a:srgbClr val="FF0066"/>
                </a:solidFill>
              </a:rPr>
              <a:t> </a:t>
            </a:r>
            <a:r>
              <a:rPr lang="en-GB" dirty="0">
                <a:solidFill>
                  <a:srgbClr val="FF0066"/>
                </a:solidFill>
              </a:rPr>
              <a:t>will be able to evaluate the impact of population and geography on life in Whitechapel L5</a:t>
            </a:r>
          </a:p>
          <a:p>
            <a:pPr>
              <a:buNone/>
            </a:pPr>
            <a:r>
              <a:rPr lang="en-GB" dirty="0" smtClean="0"/>
              <a:t>    </a:t>
            </a:r>
            <a:r>
              <a:rPr lang="en-GB" b="1" u="sng" dirty="0" smtClean="0">
                <a:solidFill>
                  <a:srgbClr val="00B0F0"/>
                </a:solidFill>
              </a:rPr>
              <a:t>Some</a:t>
            </a:r>
            <a:r>
              <a:rPr lang="en-GB" dirty="0" smtClean="0">
                <a:solidFill>
                  <a:srgbClr val="00B0F0"/>
                </a:solidFill>
              </a:rPr>
              <a:t> </a:t>
            </a:r>
            <a:r>
              <a:rPr lang="en-GB" dirty="0">
                <a:solidFill>
                  <a:srgbClr val="00B0F0"/>
                </a:solidFill>
              </a:rPr>
              <a:t>will be able to analyse how the conditions in Whitechapel made crime more likely L6</a:t>
            </a:r>
          </a:p>
        </p:txBody>
      </p:sp>
      <p:sp>
        <p:nvSpPr>
          <p:cNvPr id="4" name="TextBox 3"/>
          <p:cNvSpPr txBox="1"/>
          <p:nvPr/>
        </p:nvSpPr>
        <p:spPr>
          <a:xfrm>
            <a:off x="0" y="0"/>
            <a:ext cx="9144000" cy="646331"/>
          </a:xfrm>
          <a:prstGeom prst="rect">
            <a:avLst/>
          </a:prstGeom>
          <a:noFill/>
        </p:spPr>
        <p:txBody>
          <a:bodyPr wrap="square" rtlCol="0">
            <a:spAutoFit/>
          </a:bodyPr>
          <a:lstStyle/>
          <a:p>
            <a:pPr algn="ctr"/>
            <a:r>
              <a:rPr lang="en-GB" b="1" dirty="0" smtClean="0">
                <a:solidFill>
                  <a:srgbClr val="FF0000"/>
                </a:solidFill>
                <a:latin typeface="Comic Sans MS" pitchFamily="66" charset="0"/>
              </a:rPr>
              <a:t>LO: to be able to analyse what it would be like to live in Whitechapel in 1888</a:t>
            </a:r>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785794"/>
            <a:ext cx="8229600" cy="1143000"/>
          </a:xfrm>
        </p:spPr>
        <p:txBody>
          <a:bodyPr/>
          <a:lstStyle/>
          <a:p>
            <a:r>
              <a:rPr lang="en-GB" dirty="0" smtClean="0">
                <a:latin typeface="Comic Sans MS" pitchFamily="66" charset="0"/>
              </a:rPr>
              <a:t>The east end in 1888</a:t>
            </a:r>
            <a:endParaRPr lang="en-GB" dirty="0">
              <a:latin typeface="Comic Sans MS" pitchFamily="66" charset="0"/>
            </a:endParaRPr>
          </a:p>
        </p:txBody>
      </p:sp>
      <p:sp>
        <p:nvSpPr>
          <p:cNvPr id="4" name="TextBox 3"/>
          <p:cNvSpPr txBox="1"/>
          <p:nvPr/>
        </p:nvSpPr>
        <p:spPr>
          <a:xfrm>
            <a:off x="0" y="0"/>
            <a:ext cx="9144000" cy="1077218"/>
          </a:xfrm>
          <a:prstGeom prst="rect">
            <a:avLst/>
          </a:prstGeom>
          <a:noFill/>
        </p:spPr>
        <p:txBody>
          <a:bodyPr wrap="square" rtlCol="0">
            <a:spAutoFit/>
          </a:bodyPr>
          <a:lstStyle/>
          <a:p>
            <a:pPr algn="ctr"/>
            <a:r>
              <a:rPr lang="en-GB" b="1" dirty="0" smtClean="0">
                <a:solidFill>
                  <a:srgbClr val="FF0000"/>
                </a:solidFill>
                <a:latin typeface="Comic Sans MS" pitchFamily="66" charset="0"/>
              </a:rPr>
              <a:t>LO: to be able to analyse what it would be like to live in Whitechapel in 1888</a:t>
            </a:r>
          </a:p>
          <a:p>
            <a:pPr algn="ctr">
              <a:buNone/>
            </a:pPr>
            <a:r>
              <a:rPr lang="en-GB" dirty="0" smtClean="0"/>
              <a:t> </a:t>
            </a:r>
            <a:r>
              <a:rPr lang="en-GB" sz="1400" b="1" u="sng" dirty="0" smtClean="0">
                <a:solidFill>
                  <a:srgbClr val="7030A0"/>
                </a:solidFill>
              </a:rPr>
              <a:t>All</a:t>
            </a:r>
            <a:r>
              <a:rPr lang="en-GB" sz="1400" dirty="0" smtClean="0">
                <a:solidFill>
                  <a:srgbClr val="7030A0"/>
                </a:solidFill>
              </a:rPr>
              <a:t> will be able to describe what it would be like to live in Whitechapel in 1888 L4</a:t>
            </a:r>
          </a:p>
          <a:p>
            <a:pPr algn="ctr">
              <a:buNone/>
            </a:pPr>
            <a:r>
              <a:rPr lang="en-GB" sz="1400" dirty="0" smtClean="0"/>
              <a:t>    </a:t>
            </a:r>
            <a:r>
              <a:rPr lang="en-GB" sz="1400" b="1" u="sng" dirty="0" smtClean="0">
                <a:solidFill>
                  <a:srgbClr val="FF0066"/>
                </a:solidFill>
              </a:rPr>
              <a:t>Most</a:t>
            </a:r>
            <a:r>
              <a:rPr lang="en-GB" sz="1400" dirty="0" smtClean="0">
                <a:solidFill>
                  <a:srgbClr val="FF0066"/>
                </a:solidFill>
              </a:rPr>
              <a:t> will be able to evaluate the impact of population and geography on life in Whitechapel L5</a:t>
            </a:r>
          </a:p>
          <a:p>
            <a:pPr algn="ctr">
              <a:buNone/>
            </a:pPr>
            <a:r>
              <a:rPr lang="en-GB" sz="1400" dirty="0" smtClean="0"/>
              <a:t>    </a:t>
            </a:r>
            <a:r>
              <a:rPr lang="en-GB" sz="1400" b="1" u="sng" dirty="0" smtClean="0">
                <a:solidFill>
                  <a:srgbClr val="00B0F0"/>
                </a:solidFill>
              </a:rPr>
              <a:t>Some</a:t>
            </a:r>
            <a:r>
              <a:rPr lang="en-GB" sz="1400" dirty="0" smtClean="0">
                <a:solidFill>
                  <a:srgbClr val="00B0F0"/>
                </a:solidFill>
              </a:rPr>
              <a:t> will be able to analyse how the conditions in Whitechapel made crime more likely L6</a:t>
            </a:r>
            <a:endParaRPr lang="en-GB" sz="1400" b="1" dirty="0" smtClean="0">
              <a:solidFill>
                <a:srgbClr val="FF0000"/>
              </a:solidFill>
              <a:latin typeface="Comic Sans MS" pitchFamily="66" charset="0"/>
            </a:endParaRPr>
          </a:p>
        </p:txBody>
      </p:sp>
      <p:sp>
        <p:nvSpPr>
          <p:cNvPr id="5" name="Rectangle 3"/>
          <p:cNvSpPr txBox="1">
            <a:spLocks noChangeArrowheads="1"/>
          </p:cNvSpPr>
          <p:nvPr/>
        </p:nvSpPr>
        <p:spPr>
          <a:xfrm>
            <a:off x="422759" y="1844824"/>
            <a:ext cx="4038600" cy="468052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800" dirty="0" smtClean="0">
                <a:cs typeface="Times New Roman" pitchFamily="18" charset="0"/>
              </a:rPr>
              <a:t>London in 1888 was a </a:t>
            </a:r>
            <a:r>
              <a:rPr lang="en-US" sz="2800" u="sng" dirty="0" smtClean="0">
                <a:cs typeface="Times New Roman" pitchFamily="18" charset="0"/>
              </a:rPr>
              <a:t>divided</a:t>
            </a:r>
            <a:r>
              <a:rPr lang="en-US" sz="2800" dirty="0" smtClean="0">
                <a:cs typeface="Times New Roman" pitchFamily="18" charset="0"/>
              </a:rPr>
              <a:t> city. </a:t>
            </a:r>
          </a:p>
          <a:p>
            <a:r>
              <a:rPr lang="en-US" sz="2800" dirty="0" smtClean="0">
                <a:cs typeface="Times New Roman" pitchFamily="18" charset="0"/>
              </a:rPr>
              <a:t>Just like today, the West End was the wealthiest area, and the East End was much poorer. </a:t>
            </a:r>
          </a:p>
          <a:p>
            <a:r>
              <a:rPr lang="en-US" sz="2800" dirty="0" smtClean="0">
                <a:cs typeface="Times New Roman" pitchFamily="18" charset="0"/>
              </a:rPr>
              <a:t>Jack the Ripper operated in the East End, for a variety of reasons.</a:t>
            </a:r>
            <a:r>
              <a:rPr lang="en-GB" sz="2800" dirty="0" smtClean="0"/>
              <a:t> </a:t>
            </a:r>
            <a:endParaRPr lang="en-GB" sz="28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1988840"/>
            <a:ext cx="4282951" cy="3744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919163" y="685800"/>
            <a:ext cx="9144000" cy="0"/>
          </a:xfrm>
          <a:prstGeom prst="rect">
            <a:avLst/>
          </a:prstGeom>
          <a:noFill/>
          <a:ln w="9525">
            <a:noFill/>
            <a:miter lim="800000"/>
            <a:headEnd/>
            <a:tailEnd/>
          </a:ln>
          <a:effectLst/>
        </p:spPr>
        <p:txBody>
          <a:bodyPr>
            <a:spAutoFit/>
          </a:bodyPr>
          <a:lstStyle/>
          <a:p>
            <a:endParaRPr lang="en-GB"/>
          </a:p>
        </p:txBody>
      </p:sp>
      <p:pic>
        <p:nvPicPr>
          <p:cNvPr id="7171" name="Picture 3" descr="Whitechappel"/>
          <p:cNvPicPr>
            <a:picLocks noChangeAspect="1" noChangeArrowheads="1"/>
          </p:cNvPicPr>
          <p:nvPr/>
        </p:nvPicPr>
        <p:blipFill>
          <a:blip r:embed="rId2" cstate="print"/>
          <a:srcRect/>
          <a:stretch>
            <a:fillRect/>
          </a:stretch>
        </p:blipFill>
        <p:spPr bwMode="auto">
          <a:xfrm>
            <a:off x="0" y="-4763"/>
            <a:ext cx="9144000" cy="6867526"/>
          </a:xfrm>
          <a:prstGeom prst="rect">
            <a:avLst/>
          </a:prstGeom>
          <a:noFill/>
        </p:spPr>
      </p:pic>
    </p:spTree>
    <p:extLst>
      <p:ext uri="{BB962C8B-B14F-4D97-AF65-F5344CB8AC3E}">
        <p14:creationId xmlns:p14="http://schemas.microsoft.com/office/powerpoint/2010/main" val="39137576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785794"/>
            <a:ext cx="8229600" cy="1143000"/>
          </a:xfrm>
        </p:spPr>
        <p:txBody>
          <a:bodyPr/>
          <a:lstStyle/>
          <a:p>
            <a:r>
              <a:rPr lang="en-GB" dirty="0" smtClean="0">
                <a:latin typeface="Comic Sans MS" pitchFamily="66" charset="0"/>
              </a:rPr>
              <a:t>Task 1 </a:t>
            </a:r>
            <a:endParaRPr lang="en-GB" dirty="0">
              <a:latin typeface="Comic Sans MS" pitchFamily="66" charset="0"/>
            </a:endParaRPr>
          </a:p>
        </p:txBody>
      </p:sp>
      <p:sp>
        <p:nvSpPr>
          <p:cNvPr id="3" name="Content Placeholder 2"/>
          <p:cNvSpPr>
            <a:spLocks noGrp="1"/>
          </p:cNvSpPr>
          <p:nvPr>
            <p:ph idx="1"/>
          </p:nvPr>
        </p:nvSpPr>
        <p:spPr>
          <a:xfrm>
            <a:off x="428596" y="1916832"/>
            <a:ext cx="8229600" cy="4680809"/>
          </a:xfrm>
        </p:spPr>
        <p:txBody>
          <a:bodyPr/>
          <a:lstStyle/>
          <a:p>
            <a:pPr marL="0" indent="0">
              <a:buNone/>
            </a:pPr>
            <a:r>
              <a:rPr lang="en-GB" dirty="0" smtClean="0"/>
              <a:t>In your books write a list (or draw a mind map) of the words you could use to describe what it was like to live in Whitechapel in 1888.</a:t>
            </a:r>
            <a:endParaRPr lang="en-GB" dirty="0"/>
          </a:p>
        </p:txBody>
      </p:sp>
      <p:sp>
        <p:nvSpPr>
          <p:cNvPr id="4" name="TextBox 3"/>
          <p:cNvSpPr txBox="1"/>
          <p:nvPr/>
        </p:nvSpPr>
        <p:spPr>
          <a:xfrm>
            <a:off x="0" y="0"/>
            <a:ext cx="9144000" cy="1077218"/>
          </a:xfrm>
          <a:prstGeom prst="rect">
            <a:avLst/>
          </a:prstGeom>
          <a:noFill/>
        </p:spPr>
        <p:txBody>
          <a:bodyPr wrap="square" rtlCol="0">
            <a:spAutoFit/>
          </a:bodyPr>
          <a:lstStyle/>
          <a:p>
            <a:pPr algn="ctr"/>
            <a:r>
              <a:rPr lang="en-GB" b="1" dirty="0" smtClean="0">
                <a:solidFill>
                  <a:srgbClr val="FF0000"/>
                </a:solidFill>
                <a:latin typeface="Comic Sans MS" pitchFamily="66" charset="0"/>
              </a:rPr>
              <a:t>LO: to be able to analyse what it would be like to live in Whitechapel in 1888</a:t>
            </a:r>
          </a:p>
          <a:p>
            <a:pPr algn="ctr">
              <a:buNone/>
            </a:pPr>
            <a:r>
              <a:rPr lang="en-GB" dirty="0" smtClean="0"/>
              <a:t> </a:t>
            </a:r>
            <a:r>
              <a:rPr lang="en-GB" sz="1400" b="1" u="sng" dirty="0" smtClean="0">
                <a:solidFill>
                  <a:srgbClr val="7030A0"/>
                </a:solidFill>
              </a:rPr>
              <a:t>All</a:t>
            </a:r>
            <a:r>
              <a:rPr lang="en-GB" sz="1400" dirty="0" smtClean="0">
                <a:solidFill>
                  <a:srgbClr val="7030A0"/>
                </a:solidFill>
              </a:rPr>
              <a:t> will be able to describe what it would be like to live in Whitechapel in 1888 L4</a:t>
            </a:r>
          </a:p>
          <a:p>
            <a:pPr algn="ctr">
              <a:buNone/>
            </a:pPr>
            <a:r>
              <a:rPr lang="en-GB" sz="1400" dirty="0" smtClean="0"/>
              <a:t>    </a:t>
            </a:r>
            <a:r>
              <a:rPr lang="en-GB" sz="1400" b="1" u="sng" dirty="0" smtClean="0">
                <a:solidFill>
                  <a:srgbClr val="FF0066"/>
                </a:solidFill>
              </a:rPr>
              <a:t>Most</a:t>
            </a:r>
            <a:r>
              <a:rPr lang="en-GB" sz="1400" dirty="0" smtClean="0">
                <a:solidFill>
                  <a:srgbClr val="FF0066"/>
                </a:solidFill>
              </a:rPr>
              <a:t> will be able to evaluate the impact of population and geography on life in Whitechapel L5</a:t>
            </a:r>
          </a:p>
          <a:p>
            <a:pPr algn="ctr">
              <a:buNone/>
            </a:pPr>
            <a:r>
              <a:rPr lang="en-GB" sz="1400" dirty="0" smtClean="0"/>
              <a:t>    </a:t>
            </a:r>
            <a:r>
              <a:rPr lang="en-GB" sz="1400" b="1" u="sng" dirty="0" smtClean="0">
                <a:solidFill>
                  <a:srgbClr val="00B0F0"/>
                </a:solidFill>
              </a:rPr>
              <a:t>Some</a:t>
            </a:r>
            <a:r>
              <a:rPr lang="en-GB" sz="1400" dirty="0" smtClean="0">
                <a:solidFill>
                  <a:srgbClr val="00B0F0"/>
                </a:solidFill>
              </a:rPr>
              <a:t> will be able to analyse how the conditions in Whitechapel made crime more likely L6</a:t>
            </a:r>
            <a:endParaRPr lang="en-GB" sz="1400" b="1" dirty="0" smtClean="0">
              <a:solidFill>
                <a:srgbClr val="FF0000"/>
              </a:solidFill>
              <a:latin typeface="Comic Sans MS"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85794"/>
            <a:ext cx="9144000" cy="1143000"/>
          </a:xfrm>
        </p:spPr>
        <p:txBody>
          <a:bodyPr>
            <a:noAutofit/>
          </a:bodyPr>
          <a:lstStyle/>
          <a:p>
            <a:r>
              <a:rPr lang="en-GB" sz="3200" dirty="0" smtClean="0">
                <a:latin typeface="Comic Sans MS" pitchFamily="66" charset="0"/>
              </a:rPr>
              <a:t>So why was Whitechapel so useful for crime?</a:t>
            </a:r>
            <a:endParaRPr lang="en-GB" sz="3200" dirty="0">
              <a:latin typeface="Comic Sans MS" pitchFamily="66" charset="0"/>
            </a:endParaRPr>
          </a:p>
        </p:txBody>
      </p:sp>
      <p:sp>
        <p:nvSpPr>
          <p:cNvPr id="3" name="Content Placeholder 2"/>
          <p:cNvSpPr>
            <a:spLocks noGrp="1"/>
          </p:cNvSpPr>
          <p:nvPr>
            <p:ph idx="1"/>
          </p:nvPr>
        </p:nvSpPr>
        <p:spPr>
          <a:xfrm>
            <a:off x="428596" y="2071678"/>
            <a:ext cx="8229600" cy="4525963"/>
          </a:xfrm>
        </p:spPr>
        <p:txBody>
          <a:bodyPr/>
          <a:lstStyle/>
          <a:p>
            <a:r>
              <a:rPr lang="en-GB" dirty="0" smtClean="0"/>
              <a:t>There are 3 reason why Whitechapel was a good place to commit crime. These were:</a:t>
            </a:r>
          </a:p>
          <a:p>
            <a:pPr marL="0" indent="0">
              <a:buNone/>
            </a:pPr>
            <a:r>
              <a:rPr lang="en-GB" dirty="0"/>
              <a:t> </a:t>
            </a:r>
            <a:endParaRPr lang="en-GB" dirty="0" smtClean="0"/>
          </a:p>
          <a:p>
            <a:pPr marL="0" indent="0" algn="ctr">
              <a:buNone/>
            </a:pPr>
            <a:r>
              <a:rPr lang="en-GB" b="1" dirty="0" smtClean="0"/>
              <a:t>Pollution</a:t>
            </a:r>
          </a:p>
          <a:p>
            <a:pPr marL="0" indent="0" algn="ctr">
              <a:buNone/>
            </a:pPr>
            <a:r>
              <a:rPr lang="en-GB" b="1" dirty="0" smtClean="0"/>
              <a:t>Housing </a:t>
            </a:r>
          </a:p>
          <a:p>
            <a:pPr marL="0" indent="0" algn="ctr">
              <a:buNone/>
            </a:pPr>
            <a:r>
              <a:rPr lang="en-GB" b="1" dirty="0" smtClean="0"/>
              <a:t>Social life</a:t>
            </a:r>
            <a:endParaRPr lang="en-GB" b="1" dirty="0"/>
          </a:p>
        </p:txBody>
      </p:sp>
      <p:sp>
        <p:nvSpPr>
          <p:cNvPr id="4" name="TextBox 3"/>
          <p:cNvSpPr txBox="1"/>
          <p:nvPr/>
        </p:nvSpPr>
        <p:spPr>
          <a:xfrm>
            <a:off x="0" y="0"/>
            <a:ext cx="9144000" cy="1077218"/>
          </a:xfrm>
          <a:prstGeom prst="rect">
            <a:avLst/>
          </a:prstGeom>
          <a:noFill/>
        </p:spPr>
        <p:txBody>
          <a:bodyPr wrap="square" rtlCol="0">
            <a:spAutoFit/>
          </a:bodyPr>
          <a:lstStyle/>
          <a:p>
            <a:pPr algn="ctr"/>
            <a:r>
              <a:rPr lang="en-GB" b="1" dirty="0" smtClean="0">
                <a:solidFill>
                  <a:srgbClr val="FF0000"/>
                </a:solidFill>
                <a:latin typeface="Comic Sans MS" pitchFamily="66" charset="0"/>
              </a:rPr>
              <a:t>LO: to be able to analyse what it would be like to live in Whitechapel in 1888</a:t>
            </a:r>
          </a:p>
          <a:p>
            <a:pPr algn="ctr">
              <a:buNone/>
            </a:pPr>
            <a:r>
              <a:rPr lang="en-GB" dirty="0" smtClean="0"/>
              <a:t> </a:t>
            </a:r>
            <a:r>
              <a:rPr lang="en-GB" sz="1400" b="1" u="sng" dirty="0" smtClean="0">
                <a:solidFill>
                  <a:srgbClr val="7030A0"/>
                </a:solidFill>
              </a:rPr>
              <a:t>All</a:t>
            </a:r>
            <a:r>
              <a:rPr lang="en-GB" sz="1400" dirty="0" smtClean="0">
                <a:solidFill>
                  <a:srgbClr val="7030A0"/>
                </a:solidFill>
              </a:rPr>
              <a:t> will be able to describe what it would be like to live in Whitechapel in 1888 L4</a:t>
            </a:r>
          </a:p>
          <a:p>
            <a:pPr algn="ctr">
              <a:buNone/>
            </a:pPr>
            <a:r>
              <a:rPr lang="en-GB" sz="1400" dirty="0" smtClean="0"/>
              <a:t>    </a:t>
            </a:r>
            <a:r>
              <a:rPr lang="en-GB" sz="1400" b="1" u="sng" dirty="0" smtClean="0">
                <a:solidFill>
                  <a:srgbClr val="FF0066"/>
                </a:solidFill>
              </a:rPr>
              <a:t>Most</a:t>
            </a:r>
            <a:r>
              <a:rPr lang="en-GB" sz="1400" dirty="0" smtClean="0">
                <a:solidFill>
                  <a:srgbClr val="FF0066"/>
                </a:solidFill>
              </a:rPr>
              <a:t> will be able to evaluate the impact of population and geography on life in Whitechapel L5</a:t>
            </a:r>
          </a:p>
          <a:p>
            <a:pPr algn="ctr">
              <a:buNone/>
            </a:pPr>
            <a:r>
              <a:rPr lang="en-GB" sz="1400" dirty="0" smtClean="0"/>
              <a:t>    </a:t>
            </a:r>
            <a:r>
              <a:rPr lang="en-GB" sz="1400" b="1" u="sng" dirty="0" smtClean="0">
                <a:solidFill>
                  <a:srgbClr val="00B0F0"/>
                </a:solidFill>
              </a:rPr>
              <a:t>Some</a:t>
            </a:r>
            <a:r>
              <a:rPr lang="en-GB" sz="1400" dirty="0" smtClean="0">
                <a:solidFill>
                  <a:srgbClr val="00B0F0"/>
                </a:solidFill>
              </a:rPr>
              <a:t> will be able to analyse how the conditions in Whitechapel made crime more likely L6</a:t>
            </a:r>
            <a:endParaRPr lang="en-GB" sz="1400" b="1" dirty="0" smtClean="0">
              <a:solidFill>
                <a:srgbClr val="FF0000"/>
              </a:solidFill>
              <a:latin typeface="Comic Sans MS" pitchFamily="66"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85794"/>
            <a:ext cx="9144000" cy="1143000"/>
          </a:xfrm>
        </p:spPr>
        <p:txBody>
          <a:bodyPr>
            <a:noAutofit/>
          </a:bodyPr>
          <a:lstStyle/>
          <a:p>
            <a:r>
              <a:rPr lang="en-GB" sz="4800" dirty="0" smtClean="0">
                <a:latin typeface="Comic Sans MS" pitchFamily="66" charset="0"/>
              </a:rPr>
              <a:t>Reason 1 = Pollution</a:t>
            </a:r>
            <a:endParaRPr lang="en-GB" sz="4800" dirty="0">
              <a:latin typeface="Comic Sans MS" pitchFamily="66" charset="0"/>
            </a:endParaRPr>
          </a:p>
        </p:txBody>
      </p:sp>
      <p:sp>
        <p:nvSpPr>
          <p:cNvPr id="3" name="Content Placeholder 2"/>
          <p:cNvSpPr>
            <a:spLocks noGrp="1"/>
          </p:cNvSpPr>
          <p:nvPr>
            <p:ph idx="1"/>
          </p:nvPr>
        </p:nvSpPr>
        <p:spPr>
          <a:xfrm>
            <a:off x="428596" y="2071678"/>
            <a:ext cx="8229600" cy="4525963"/>
          </a:xfrm>
        </p:spPr>
        <p:txBody>
          <a:bodyPr>
            <a:normAutofit fontScale="92500"/>
          </a:bodyPr>
          <a:lstStyle/>
          <a:p>
            <a:r>
              <a:rPr lang="en-US" dirty="0">
                <a:latin typeface="Comic Sans MS" pitchFamily="66" charset="0"/>
                <a:cs typeface="Arial" charset="0"/>
              </a:rPr>
              <a:t>London was an industrial city and as such suffered from pollution. </a:t>
            </a:r>
          </a:p>
          <a:p>
            <a:r>
              <a:rPr lang="en-US" dirty="0">
                <a:latin typeface="Comic Sans MS" pitchFamily="66" charset="0"/>
                <a:cs typeface="Arial" charset="0"/>
              </a:rPr>
              <a:t>The smoke and stinking gas fumes choked the streets so badly that at times it was not even possible to see your own hand in front of your face, this was known as </a:t>
            </a:r>
            <a:r>
              <a:rPr lang="en-US" b="1" i="1" dirty="0">
                <a:latin typeface="Comic Sans MS" pitchFamily="66" charset="0"/>
                <a:cs typeface="Arial" charset="0"/>
              </a:rPr>
              <a:t>smog (smoke and fog = smog!)</a:t>
            </a:r>
          </a:p>
          <a:p>
            <a:r>
              <a:rPr lang="en-US" dirty="0">
                <a:latin typeface="Comic Sans MS" pitchFamily="66" charset="0"/>
                <a:cs typeface="Arial" charset="0"/>
              </a:rPr>
              <a:t>These </a:t>
            </a:r>
            <a:r>
              <a:rPr lang="en-US" dirty="0" err="1">
                <a:latin typeface="Comic Sans MS" pitchFamily="66" charset="0"/>
                <a:cs typeface="Arial" charset="0"/>
              </a:rPr>
              <a:t>smogs</a:t>
            </a:r>
            <a:r>
              <a:rPr lang="en-US" dirty="0">
                <a:latin typeface="Comic Sans MS" pitchFamily="66" charset="0"/>
                <a:cs typeface="Arial" charset="0"/>
              </a:rPr>
              <a:t> were called “Pea </a:t>
            </a:r>
            <a:r>
              <a:rPr lang="en-US" dirty="0" err="1">
                <a:latin typeface="Comic Sans MS" pitchFamily="66" charset="0"/>
                <a:cs typeface="Arial" charset="0"/>
              </a:rPr>
              <a:t>Soupers</a:t>
            </a:r>
            <a:r>
              <a:rPr lang="en-US" dirty="0">
                <a:latin typeface="Comic Sans MS" pitchFamily="66" charset="0"/>
                <a:cs typeface="Arial" charset="0"/>
              </a:rPr>
              <a:t>” because of their greenish </a:t>
            </a:r>
            <a:r>
              <a:rPr lang="en-GB" dirty="0">
                <a:latin typeface="Comic Sans MS" pitchFamily="66" charset="0"/>
                <a:cs typeface="Arial" charset="0"/>
              </a:rPr>
              <a:t>colour</a:t>
            </a:r>
            <a:r>
              <a:rPr lang="en-US" dirty="0">
                <a:latin typeface="Comic Sans MS" pitchFamily="66" charset="0"/>
                <a:cs typeface="Arial" charset="0"/>
              </a:rPr>
              <a:t>.</a:t>
            </a:r>
            <a:endParaRPr lang="en-GB" dirty="0">
              <a:latin typeface="Arial" charset="0"/>
              <a:cs typeface="Arial" charset="0"/>
            </a:endParaRPr>
          </a:p>
          <a:p>
            <a:endParaRPr lang="en-GB" dirty="0"/>
          </a:p>
        </p:txBody>
      </p:sp>
      <p:sp>
        <p:nvSpPr>
          <p:cNvPr id="4" name="TextBox 3"/>
          <p:cNvSpPr txBox="1"/>
          <p:nvPr/>
        </p:nvSpPr>
        <p:spPr>
          <a:xfrm>
            <a:off x="0" y="0"/>
            <a:ext cx="9144000" cy="1077218"/>
          </a:xfrm>
          <a:prstGeom prst="rect">
            <a:avLst/>
          </a:prstGeom>
          <a:noFill/>
        </p:spPr>
        <p:txBody>
          <a:bodyPr wrap="square" rtlCol="0">
            <a:spAutoFit/>
          </a:bodyPr>
          <a:lstStyle/>
          <a:p>
            <a:pPr algn="ctr"/>
            <a:r>
              <a:rPr lang="en-GB" b="1" dirty="0" smtClean="0">
                <a:solidFill>
                  <a:srgbClr val="FF0000"/>
                </a:solidFill>
                <a:latin typeface="Comic Sans MS" pitchFamily="66" charset="0"/>
              </a:rPr>
              <a:t>LO: to be able to analyse what it would be like to live in Whitechapel in 1888</a:t>
            </a:r>
          </a:p>
          <a:p>
            <a:pPr algn="ctr">
              <a:buNone/>
            </a:pPr>
            <a:r>
              <a:rPr lang="en-GB" dirty="0" smtClean="0"/>
              <a:t> </a:t>
            </a:r>
            <a:r>
              <a:rPr lang="en-GB" sz="1400" b="1" u="sng" dirty="0" smtClean="0">
                <a:solidFill>
                  <a:srgbClr val="7030A0"/>
                </a:solidFill>
              </a:rPr>
              <a:t>All</a:t>
            </a:r>
            <a:r>
              <a:rPr lang="en-GB" sz="1400" dirty="0" smtClean="0">
                <a:solidFill>
                  <a:srgbClr val="7030A0"/>
                </a:solidFill>
              </a:rPr>
              <a:t> will be able to describe what it would be like to live in Whitechapel in 1888 L4</a:t>
            </a:r>
          </a:p>
          <a:p>
            <a:pPr algn="ctr">
              <a:buNone/>
            </a:pPr>
            <a:r>
              <a:rPr lang="en-GB" sz="1400" dirty="0" smtClean="0"/>
              <a:t>    </a:t>
            </a:r>
            <a:r>
              <a:rPr lang="en-GB" sz="1400" b="1" u="sng" dirty="0" smtClean="0">
                <a:solidFill>
                  <a:srgbClr val="FF0066"/>
                </a:solidFill>
              </a:rPr>
              <a:t>Most</a:t>
            </a:r>
            <a:r>
              <a:rPr lang="en-GB" sz="1400" dirty="0" smtClean="0">
                <a:solidFill>
                  <a:srgbClr val="FF0066"/>
                </a:solidFill>
              </a:rPr>
              <a:t> will be able to evaluate the impact of population and geography on life in Whitechapel L5</a:t>
            </a:r>
          </a:p>
          <a:p>
            <a:pPr algn="ctr">
              <a:buNone/>
            </a:pPr>
            <a:r>
              <a:rPr lang="en-GB" sz="1400" dirty="0" smtClean="0"/>
              <a:t>    </a:t>
            </a:r>
            <a:r>
              <a:rPr lang="en-GB" sz="1400" b="1" u="sng" dirty="0" smtClean="0">
                <a:solidFill>
                  <a:srgbClr val="00B0F0"/>
                </a:solidFill>
              </a:rPr>
              <a:t>Some</a:t>
            </a:r>
            <a:r>
              <a:rPr lang="en-GB" sz="1400" dirty="0" smtClean="0">
                <a:solidFill>
                  <a:srgbClr val="00B0F0"/>
                </a:solidFill>
              </a:rPr>
              <a:t> will be able to analyse how the conditions in Whitechapel made crime more likely L6</a:t>
            </a:r>
            <a:endParaRPr lang="en-GB" sz="1400" b="1" dirty="0" smtClean="0">
              <a:solidFill>
                <a:srgbClr val="FF0000"/>
              </a:solidFill>
              <a:latin typeface="Comic Sans MS" pitchFamily="66" charset="0"/>
            </a:endParaRPr>
          </a:p>
        </p:txBody>
      </p:sp>
    </p:spTree>
    <p:extLst>
      <p:ext uri="{BB962C8B-B14F-4D97-AF65-F5344CB8AC3E}">
        <p14:creationId xmlns:p14="http://schemas.microsoft.com/office/powerpoint/2010/main" val="27864768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2071678"/>
            <a:ext cx="8229600" cy="4525963"/>
          </a:xfrm>
        </p:spPr>
        <p:txBody>
          <a:bodyPr/>
          <a:lstStyle/>
          <a:p>
            <a:endParaRPr lang="en-GB"/>
          </a:p>
        </p:txBody>
      </p:sp>
      <p:sp>
        <p:nvSpPr>
          <p:cNvPr id="4" name="TextBox 3"/>
          <p:cNvSpPr txBox="1"/>
          <p:nvPr/>
        </p:nvSpPr>
        <p:spPr>
          <a:xfrm>
            <a:off x="0" y="0"/>
            <a:ext cx="9144000" cy="1077218"/>
          </a:xfrm>
          <a:prstGeom prst="rect">
            <a:avLst/>
          </a:prstGeom>
          <a:noFill/>
        </p:spPr>
        <p:txBody>
          <a:bodyPr wrap="square" rtlCol="0">
            <a:spAutoFit/>
          </a:bodyPr>
          <a:lstStyle/>
          <a:p>
            <a:pPr algn="ctr"/>
            <a:r>
              <a:rPr lang="en-GB" b="1" dirty="0" smtClean="0">
                <a:solidFill>
                  <a:srgbClr val="FF0000"/>
                </a:solidFill>
                <a:latin typeface="Comic Sans MS" pitchFamily="66" charset="0"/>
              </a:rPr>
              <a:t>LO: to be able to analyse what it would be like to live in Whitechapel in 1888</a:t>
            </a:r>
          </a:p>
          <a:p>
            <a:pPr algn="ctr">
              <a:buNone/>
            </a:pPr>
            <a:r>
              <a:rPr lang="en-GB" dirty="0" smtClean="0"/>
              <a:t> </a:t>
            </a:r>
            <a:r>
              <a:rPr lang="en-GB" sz="1400" b="1" u="sng" dirty="0" smtClean="0">
                <a:solidFill>
                  <a:srgbClr val="7030A0"/>
                </a:solidFill>
              </a:rPr>
              <a:t>All</a:t>
            </a:r>
            <a:r>
              <a:rPr lang="en-GB" sz="1400" dirty="0" smtClean="0">
                <a:solidFill>
                  <a:srgbClr val="7030A0"/>
                </a:solidFill>
              </a:rPr>
              <a:t> will be able to describe what it would be like to live in Whitechapel in 1888 L4</a:t>
            </a:r>
          </a:p>
          <a:p>
            <a:pPr algn="ctr">
              <a:buNone/>
            </a:pPr>
            <a:r>
              <a:rPr lang="en-GB" sz="1400" dirty="0" smtClean="0"/>
              <a:t>    </a:t>
            </a:r>
            <a:r>
              <a:rPr lang="en-GB" sz="1400" b="1" u="sng" dirty="0" smtClean="0">
                <a:solidFill>
                  <a:srgbClr val="FF0066"/>
                </a:solidFill>
              </a:rPr>
              <a:t>Most</a:t>
            </a:r>
            <a:r>
              <a:rPr lang="en-GB" sz="1400" dirty="0" smtClean="0">
                <a:solidFill>
                  <a:srgbClr val="FF0066"/>
                </a:solidFill>
              </a:rPr>
              <a:t> will be able to evaluate the impact of population and geography on life in Whitechapel L5</a:t>
            </a:r>
          </a:p>
          <a:p>
            <a:pPr algn="ctr">
              <a:buNone/>
            </a:pPr>
            <a:r>
              <a:rPr lang="en-GB" sz="1400" dirty="0" smtClean="0"/>
              <a:t>    </a:t>
            </a:r>
            <a:r>
              <a:rPr lang="en-GB" sz="1400" b="1" u="sng" dirty="0" smtClean="0">
                <a:solidFill>
                  <a:srgbClr val="00B0F0"/>
                </a:solidFill>
              </a:rPr>
              <a:t>Some</a:t>
            </a:r>
            <a:r>
              <a:rPr lang="en-GB" sz="1400" dirty="0" smtClean="0">
                <a:solidFill>
                  <a:srgbClr val="00B0F0"/>
                </a:solidFill>
              </a:rPr>
              <a:t> will be able to analyse how the conditions in Whitechapel made crime more likely L6</a:t>
            </a:r>
            <a:endParaRPr lang="en-GB" sz="1400" b="1" dirty="0" smtClean="0">
              <a:solidFill>
                <a:srgbClr val="FF0000"/>
              </a:solidFill>
              <a:latin typeface="Comic Sans MS" pitchFamily="66" charset="0"/>
            </a:endParaRPr>
          </a:p>
        </p:txBody>
      </p:sp>
      <p:pic>
        <p:nvPicPr>
          <p:cNvPr id="2050" name="Picture 2" descr="http://www.phorcast.org.uk/image_store/Victorian_slum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077219"/>
            <a:ext cx="8064896" cy="5501396"/>
          </a:xfrm>
          <a:prstGeom prst="rect">
            <a:avLst/>
          </a:prstGeom>
          <a:noFill/>
          <a:extLst>
            <a:ext uri="{909E8E84-426E-40DD-AFC4-6F175D3DCCD1}">
              <a14:hiddenFill xmlns:a14="http://schemas.microsoft.com/office/drawing/2010/main">
                <a:solidFill>
                  <a:srgbClr val="FFFFFF"/>
                </a:solidFill>
              </a14:hiddenFill>
            </a:ext>
          </a:extLst>
        </p:spPr>
      </p:pic>
      <p:sp>
        <p:nvSpPr>
          <p:cNvPr id="5" name="Title 4"/>
          <p:cNvSpPr>
            <a:spLocks noGrp="1"/>
          </p:cNvSpPr>
          <p:nvPr>
            <p:ph type="title"/>
          </p:nvPr>
        </p:nvSpPr>
        <p:spPr/>
        <p:txBody>
          <a:bodyPr/>
          <a:lstStyle/>
          <a:p>
            <a:endParaRPr lang="en-GB"/>
          </a:p>
        </p:txBody>
      </p:sp>
      <p:sp>
        <p:nvSpPr>
          <p:cNvPr id="7" name="AutoShape 4"/>
          <p:cNvSpPr>
            <a:spLocks noChangeArrowheads="1"/>
          </p:cNvSpPr>
          <p:nvPr/>
        </p:nvSpPr>
        <p:spPr bwMode="auto">
          <a:xfrm>
            <a:off x="457200" y="1340768"/>
            <a:ext cx="3657600" cy="1489720"/>
          </a:xfrm>
          <a:prstGeom prst="wedgeRoundRectCallout">
            <a:avLst>
              <a:gd name="adj1" fmla="val 83028"/>
              <a:gd name="adj2" fmla="val -42708"/>
              <a:gd name="adj3" fmla="val 16667"/>
            </a:avLst>
          </a:prstGeom>
          <a:ln>
            <a:headEnd/>
            <a:tailEnd/>
          </a:ln>
        </p:spPr>
        <p:style>
          <a:lnRef idx="2">
            <a:schemeClr val="accent1"/>
          </a:lnRef>
          <a:fillRef idx="1">
            <a:schemeClr val="lt1"/>
          </a:fillRef>
          <a:effectRef idx="0">
            <a:schemeClr val="accent1"/>
          </a:effectRef>
          <a:fontRef idx="minor">
            <a:schemeClr val="dk1"/>
          </a:fontRef>
        </p:style>
        <p:txBody>
          <a:bodyPr/>
          <a:lstStyle/>
          <a:p>
            <a:pPr algn="ctr"/>
            <a:r>
              <a:rPr lang="en-GB" dirty="0" smtClean="0">
                <a:solidFill>
                  <a:schemeClr val="tx2"/>
                </a:solidFill>
                <a:latin typeface="Comic Sans MS" pitchFamily="66" charset="0"/>
              </a:rPr>
              <a:t>The houses in areas such as Whitechapel were always near the railways which were polluting the air!</a:t>
            </a:r>
            <a:endParaRPr lang="en-GB" dirty="0">
              <a:solidFill>
                <a:schemeClr val="tx2"/>
              </a:solidFill>
              <a:latin typeface="Comic Sans MS" pitchFamily="66" charset="0"/>
            </a:endParaRPr>
          </a:p>
        </p:txBody>
      </p:sp>
      <p:sp>
        <p:nvSpPr>
          <p:cNvPr id="8" name="AutoShape 3"/>
          <p:cNvSpPr>
            <a:spLocks noChangeArrowheads="1"/>
          </p:cNvSpPr>
          <p:nvPr/>
        </p:nvSpPr>
        <p:spPr bwMode="auto">
          <a:xfrm>
            <a:off x="4716016" y="4221088"/>
            <a:ext cx="4252664" cy="1812776"/>
          </a:xfrm>
          <a:prstGeom prst="wedgeRoundRectCallout">
            <a:avLst>
              <a:gd name="adj1" fmla="val -92362"/>
              <a:gd name="adj2" fmla="val -76655"/>
              <a:gd name="adj3" fmla="val 16667"/>
            </a:avLst>
          </a:prstGeom>
          <a:ln>
            <a:headEnd/>
            <a:tailEnd/>
          </a:ln>
        </p:spPr>
        <p:style>
          <a:lnRef idx="2">
            <a:schemeClr val="accent1"/>
          </a:lnRef>
          <a:fillRef idx="1">
            <a:schemeClr val="lt1"/>
          </a:fillRef>
          <a:effectRef idx="0">
            <a:schemeClr val="accent1"/>
          </a:effectRef>
          <a:fontRef idx="minor">
            <a:schemeClr val="dk1"/>
          </a:fontRef>
        </p:style>
        <p:txBody>
          <a:bodyPr/>
          <a:lstStyle/>
          <a:p>
            <a:pPr algn="ctr"/>
            <a:r>
              <a:rPr lang="en-GB" dirty="0">
                <a:solidFill>
                  <a:schemeClr val="tx2"/>
                </a:solidFill>
                <a:latin typeface="Comic Sans MS" pitchFamily="66" charset="0"/>
              </a:rPr>
              <a:t>The Terraced Housing used coal to heat the houses and this meant soot would leave the chimney with the smoke. This would rise up in to the atmosphere and then land back down.</a:t>
            </a:r>
          </a:p>
        </p:txBody>
      </p:sp>
    </p:spTree>
    <p:extLst>
      <p:ext uri="{BB962C8B-B14F-4D97-AF65-F5344CB8AC3E}">
        <p14:creationId xmlns:p14="http://schemas.microsoft.com/office/powerpoint/2010/main" val="2786476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8"/>
                                        </p:tgtEl>
                                        <p:attrNameLst>
                                          <p:attrName>style.visibility</p:attrName>
                                        </p:attrNameLst>
                                      </p:cBhvr>
                                      <p:to>
                                        <p:strVal val="visible"/>
                                      </p:to>
                                    </p:se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autoUpdateAnimBg="0"/>
      <p:bldP spid="8"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85794"/>
            <a:ext cx="9144000" cy="1143000"/>
          </a:xfrm>
        </p:spPr>
        <p:txBody>
          <a:bodyPr>
            <a:noAutofit/>
          </a:bodyPr>
          <a:lstStyle/>
          <a:p>
            <a:r>
              <a:rPr lang="en-GB" sz="4800" dirty="0" smtClean="0">
                <a:latin typeface="Comic Sans MS" pitchFamily="66" charset="0"/>
              </a:rPr>
              <a:t>Reason 2 = Housing</a:t>
            </a:r>
            <a:endParaRPr lang="en-GB" sz="4800" dirty="0">
              <a:latin typeface="Comic Sans MS" pitchFamily="66" charset="0"/>
            </a:endParaRPr>
          </a:p>
        </p:txBody>
      </p:sp>
      <p:sp>
        <p:nvSpPr>
          <p:cNvPr id="3" name="Content Placeholder 2"/>
          <p:cNvSpPr>
            <a:spLocks noGrp="1"/>
          </p:cNvSpPr>
          <p:nvPr>
            <p:ph idx="1"/>
          </p:nvPr>
        </p:nvSpPr>
        <p:spPr>
          <a:xfrm>
            <a:off x="428596" y="2071678"/>
            <a:ext cx="8229600" cy="4525963"/>
          </a:xfrm>
        </p:spPr>
        <p:txBody>
          <a:bodyPr/>
          <a:lstStyle/>
          <a:p>
            <a:pPr marL="0" indent="0">
              <a:buNone/>
            </a:pPr>
            <a:r>
              <a:rPr lang="en-US" dirty="0" smtClean="0">
                <a:cs typeface="Times New Roman" pitchFamily="18" charset="0"/>
              </a:rPr>
              <a:t>   In </a:t>
            </a:r>
            <a:r>
              <a:rPr lang="en-US" dirty="0">
                <a:cs typeface="Times New Roman" pitchFamily="18" charset="0"/>
              </a:rPr>
              <a:t>the poorer areas of the city such as Whitechapel the housing was terrible.</a:t>
            </a:r>
          </a:p>
          <a:p>
            <a:pPr marL="0" indent="0">
              <a:buNone/>
            </a:pPr>
            <a:r>
              <a:rPr lang="en-US" dirty="0" smtClean="0">
                <a:cs typeface="Times New Roman" pitchFamily="18" charset="0"/>
              </a:rPr>
              <a:t>   There </a:t>
            </a:r>
            <a:r>
              <a:rPr lang="en-US" dirty="0">
                <a:cs typeface="Times New Roman" pitchFamily="18" charset="0"/>
              </a:rPr>
              <a:t>was no sanitation and sewage ran openly through the overcrowded, </a:t>
            </a:r>
            <a:r>
              <a:rPr lang="en-US" u="sng" dirty="0">
                <a:cs typeface="Times New Roman" pitchFamily="18" charset="0"/>
              </a:rPr>
              <a:t>maze-like streets. </a:t>
            </a:r>
          </a:p>
          <a:p>
            <a:pPr marL="0" indent="0">
              <a:buNone/>
            </a:pPr>
            <a:r>
              <a:rPr lang="en-US" dirty="0" smtClean="0">
                <a:cs typeface="Times New Roman" pitchFamily="18" charset="0"/>
              </a:rPr>
              <a:t>   Added </a:t>
            </a:r>
            <a:r>
              <a:rPr lang="en-US" dirty="0">
                <a:cs typeface="Times New Roman" pitchFamily="18" charset="0"/>
              </a:rPr>
              <a:t>to this there were very few street lamps in the poorer areas.</a:t>
            </a:r>
          </a:p>
          <a:p>
            <a:endParaRPr lang="en-GB" dirty="0"/>
          </a:p>
        </p:txBody>
      </p:sp>
      <p:sp>
        <p:nvSpPr>
          <p:cNvPr id="4" name="TextBox 3"/>
          <p:cNvSpPr txBox="1"/>
          <p:nvPr/>
        </p:nvSpPr>
        <p:spPr>
          <a:xfrm>
            <a:off x="0" y="0"/>
            <a:ext cx="9144000" cy="1077218"/>
          </a:xfrm>
          <a:prstGeom prst="rect">
            <a:avLst/>
          </a:prstGeom>
          <a:noFill/>
        </p:spPr>
        <p:txBody>
          <a:bodyPr wrap="square" rtlCol="0">
            <a:spAutoFit/>
          </a:bodyPr>
          <a:lstStyle/>
          <a:p>
            <a:pPr algn="ctr"/>
            <a:r>
              <a:rPr lang="en-GB" b="1" dirty="0" smtClean="0">
                <a:solidFill>
                  <a:srgbClr val="FF0000"/>
                </a:solidFill>
                <a:latin typeface="Comic Sans MS" pitchFamily="66" charset="0"/>
              </a:rPr>
              <a:t>LO: to be able to analyse what it would be like to live in Whitechapel in 1888</a:t>
            </a:r>
          </a:p>
          <a:p>
            <a:pPr algn="ctr">
              <a:buNone/>
            </a:pPr>
            <a:r>
              <a:rPr lang="en-GB" dirty="0" smtClean="0"/>
              <a:t> </a:t>
            </a:r>
            <a:r>
              <a:rPr lang="en-GB" sz="1400" b="1" u="sng" dirty="0" smtClean="0">
                <a:solidFill>
                  <a:srgbClr val="7030A0"/>
                </a:solidFill>
              </a:rPr>
              <a:t>All</a:t>
            </a:r>
            <a:r>
              <a:rPr lang="en-GB" sz="1400" dirty="0" smtClean="0">
                <a:solidFill>
                  <a:srgbClr val="7030A0"/>
                </a:solidFill>
              </a:rPr>
              <a:t> will be able to describe what it would be like to live in Whitechapel in 1888 L4</a:t>
            </a:r>
          </a:p>
          <a:p>
            <a:pPr algn="ctr">
              <a:buNone/>
            </a:pPr>
            <a:r>
              <a:rPr lang="en-GB" sz="1400" dirty="0" smtClean="0"/>
              <a:t>    </a:t>
            </a:r>
            <a:r>
              <a:rPr lang="en-GB" sz="1400" b="1" u="sng" dirty="0" smtClean="0">
                <a:solidFill>
                  <a:srgbClr val="FF0066"/>
                </a:solidFill>
              </a:rPr>
              <a:t>Most</a:t>
            </a:r>
            <a:r>
              <a:rPr lang="en-GB" sz="1400" dirty="0" smtClean="0">
                <a:solidFill>
                  <a:srgbClr val="FF0066"/>
                </a:solidFill>
              </a:rPr>
              <a:t> will be able to evaluate the impact of population and geography on life in Whitechapel L5</a:t>
            </a:r>
          </a:p>
          <a:p>
            <a:pPr algn="ctr">
              <a:buNone/>
            </a:pPr>
            <a:r>
              <a:rPr lang="en-GB" sz="1400" dirty="0" smtClean="0"/>
              <a:t>    </a:t>
            </a:r>
            <a:r>
              <a:rPr lang="en-GB" sz="1400" b="1" u="sng" dirty="0" smtClean="0">
                <a:solidFill>
                  <a:srgbClr val="00B0F0"/>
                </a:solidFill>
              </a:rPr>
              <a:t>Some</a:t>
            </a:r>
            <a:r>
              <a:rPr lang="en-GB" sz="1400" dirty="0" smtClean="0">
                <a:solidFill>
                  <a:srgbClr val="00B0F0"/>
                </a:solidFill>
              </a:rPr>
              <a:t> will be able to analyse how the conditions in Whitechapel made crime more likely L6</a:t>
            </a:r>
            <a:endParaRPr lang="en-GB" sz="1400" b="1" dirty="0" smtClean="0">
              <a:solidFill>
                <a:srgbClr val="FF0000"/>
              </a:solidFill>
              <a:latin typeface="Comic Sans MS" pitchFamily="66" charset="0"/>
            </a:endParaRPr>
          </a:p>
        </p:txBody>
      </p:sp>
    </p:spTree>
    <p:extLst>
      <p:ext uri="{BB962C8B-B14F-4D97-AF65-F5344CB8AC3E}">
        <p14:creationId xmlns:p14="http://schemas.microsoft.com/office/powerpoint/2010/main" val="27864768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1457</Words>
  <Application>Microsoft Office PowerPoint</Application>
  <PresentationFormat>On-screen Show (4:3)</PresentationFormat>
  <Paragraphs>96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What was 1880’s Whitechapel like? </vt:lpstr>
      <vt:lpstr>Learning outcomes</vt:lpstr>
      <vt:lpstr>The east end in 1888</vt:lpstr>
      <vt:lpstr>PowerPoint Presentation</vt:lpstr>
      <vt:lpstr>Task 1 </vt:lpstr>
      <vt:lpstr>So why was Whitechapel so useful for crime?</vt:lpstr>
      <vt:lpstr>Reason 1 = Pollution</vt:lpstr>
      <vt:lpstr>PowerPoint Presentation</vt:lpstr>
      <vt:lpstr>Reason 2 = Housing</vt:lpstr>
      <vt:lpstr>So why was Whitechapel so useful for crime?</vt:lpstr>
      <vt:lpstr>PowerPoint Presentation</vt:lpstr>
      <vt:lpstr>Reason 3 = Social life</vt:lpstr>
      <vt:lpstr>Prostitution </vt:lpstr>
      <vt:lpstr>PowerPoint Presentation</vt:lpstr>
      <vt:lpstr>Task 2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was 1880’s Whitechapel like?</dc:title>
  <dc:creator>lmartynsmith633</dc:creator>
  <cp:lastModifiedBy>Andrew Walker</cp:lastModifiedBy>
  <cp:revision>7</cp:revision>
  <dcterms:created xsi:type="dcterms:W3CDTF">2012-02-05T17:53:08Z</dcterms:created>
  <dcterms:modified xsi:type="dcterms:W3CDTF">2014-07-02T09:18:56Z</dcterms:modified>
</cp:coreProperties>
</file>