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60" r:id="rId6"/>
    <p:sldId id="259"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56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8197636-C173-432C-A06F-587041F1A577}" type="slidenum">
              <a:rPr lang="en-GB" smtClean="0"/>
              <a:t>‹#›</a:t>
            </a:fld>
            <a:endParaRPr lang="en-GB"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48197636-C173-432C-A06F-587041F1A577}"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7909A-698F-4AB4-AD69-EAC334CED660}" type="datetimeFigureOut">
              <a:rPr lang="en-GB" smtClean="0"/>
              <a:t>11/06/2014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8197636-C173-432C-A06F-587041F1A577}"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197909A-698F-4AB4-AD69-EAC334CED660}" type="datetimeFigureOut">
              <a:rPr lang="en-GB" smtClean="0"/>
              <a:t>11/06/2014</a:t>
            </a:fld>
            <a:endParaRPr lang="en-GB"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8197636-C173-432C-A06F-587041F1A577}"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educationforum.co.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Theory and Methods</a:t>
            </a:r>
            <a:endParaRPr lang="en-GB" dirty="0"/>
          </a:p>
        </p:txBody>
      </p:sp>
      <p:sp>
        <p:nvSpPr>
          <p:cNvPr id="3" name="Subtitle 2"/>
          <p:cNvSpPr>
            <a:spLocks noGrp="1"/>
          </p:cNvSpPr>
          <p:nvPr>
            <p:ph type="subTitle" idx="1"/>
          </p:nvPr>
        </p:nvSpPr>
        <p:spPr/>
        <p:txBody>
          <a:bodyPr/>
          <a:lstStyle/>
          <a:p>
            <a:r>
              <a:rPr lang="en-GB" dirty="0" smtClean="0">
                <a:hlinkClick r:id="rId2"/>
              </a:rPr>
              <a:t>www.educationforum.co.uk</a:t>
            </a:r>
            <a:r>
              <a:rPr lang="en-GB" dirty="0" smtClean="0"/>
              <a:t> </a:t>
            </a:r>
            <a:endParaRPr lang="en-GB" dirty="0"/>
          </a:p>
        </p:txBody>
      </p:sp>
    </p:spTree>
    <p:extLst>
      <p:ext uri="{BB962C8B-B14F-4D97-AF65-F5344CB8AC3E}">
        <p14:creationId xmlns:p14="http://schemas.microsoft.com/office/powerpoint/2010/main" val="341756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Mies</a:t>
            </a:r>
            <a:r>
              <a:rPr lang="en-GB" dirty="0" smtClean="0"/>
              <a:t> and the Strong Thesis</a:t>
            </a:r>
            <a:endParaRPr lang="en-GB" dirty="0"/>
          </a:p>
        </p:txBody>
      </p:sp>
      <p:sp>
        <p:nvSpPr>
          <p:cNvPr id="3" name="Content Placeholder 2"/>
          <p:cNvSpPr>
            <a:spLocks noGrp="1"/>
          </p:cNvSpPr>
          <p:nvPr>
            <p:ph idx="1"/>
          </p:nvPr>
        </p:nvSpPr>
        <p:spPr/>
        <p:txBody>
          <a:bodyPr>
            <a:normAutofit/>
          </a:bodyPr>
          <a:lstStyle/>
          <a:p>
            <a:pPr marL="0" indent="0">
              <a:lnSpc>
                <a:spcPct val="90000"/>
              </a:lnSpc>
              <a:buNone/>
            </a:pPr>
            <a:r>
              <a:rPr lang="en-GB" dirty="0" smtClean="0"/>
              <a:t>Mies</a:t>
            </a:r>
            <a:r>
              <a:rPr lang="en-GB" dirty="0" smtClean="0"/>
              <a:t> takes this a stage further and issues a number of ‘guidelines’ for feminist research</a:t>
            </a:r>
          </a:p>
          <a:p>
            <a:pPr marL="609600" indent="-609600">
              <a:lnSpc>
                <a:spcPct val="90000"/>
              </a:lnSpc>
              <a:buFontTx/>
              <a:buAutoNum type="arabicPeriod"/>
            </a:pPr>
            <a:r>
              <a:rPr lang="en-GB" b="1" dirty="0" smtClean="0"/>
              <a:t>Conscious partiality</a:t>
            </a:r>
            <a:r>
              <a:rPr lang="en-GB" dirty="0" smtClean="0"/>
              <a:t> – feminist researchers are not objective – they are conscious of patriarchy and they identify with their respondents</a:t>
            </a:r>
          </a:p>
          <a:p>
            <a:pPr marL="609600" indent="-609600">
              <a:lnSpc>
                <a:spcPct val="90000"/>
              </a:lnSpc>
              <a:buFontTx/>
              <a:buAutoNum type="arabicPeriod"/>
            </a:pPr>
            <a:r>
              <a:rPr lang="en-GB" b="1" dirty="0" smtClean="0"/>
              <a:t>Action Research</a:t>
            </a:r>
            <a:r>
              <a:rPr lang="en-GB" dirty="0" smtClean="0"/>
              <a:t> – research seeks to change the world not just to understand it – research is part of a broader struggle</a:t>
            </a:r>
          </a:p>
          <a:p>
            <a:pPr marL="609600" indent="-609600">
              <a:lnSpc>
                <a:spcPct val="90000"/>
              </a:lnSpc>
              <a:buFontTx/>
              <a:buAutoNum type="arabicPeriod"/>
            </a:pPr>
            <a:r>
              <a:rPr lang="en-GB" dirty="0" smtClean="0"/>
              <a:t>Research must take the ‘</a:t>
            </a:r>
            <a:r>
              <a:rPr lang="en-GB" b="1" dirty="0" smtClean="0"/>
              <a:t>view from below</a:t>
            </a:r>
            <a:r>
              <a:rPr lang="en-GB" dirty="0" smtClean="0"/>
              <a:t>’ and be non hierarchical</a:t>
            </a:r>
          </a:p>
          <a:p>
            <a:pPr marL="609600" indent="-609600">
              <a:lnSpc>
                <a:spcPct val="90000"/>
              </a:lnSpc>
              <a:buFontTx/>
              <a:buAutoNum type="arabicPeriod"/>
            </a:pPr>
            <a:r>
              <a:rPr lang="en-GB" dirty="0" smtClean="0"/>
              <a:t>Research must be ‘</a:t>
            </a:r>
            <a:r>
              <a:rPr lang="en-GB" b="1" dirty="0" smtClean="0"/>
              <a:t>consciousness raising</a:t>
            </a:r>
            <a:r>
              <a:rPr lang="en-GB" dirty="0" smtClean="0"/>
              <a:t>’ for both researcher and respondent</a:t>
            </a:r>
          </a:p>
          <a:p>
            <a:pPr marL="609600" indent="-609600">
              <a:lnSpc>
                <a:spcPct val="90000"/>
              </a:lnSpc>
              <a:buFontTx/>
              <a:buAutoNum type="arabicPeriod"/>
            </a:pPr>
            <a:r>
              <a:rPr lang="en-GB" dirty="0" smtClean="0"/>
              <a:t>Research must be for the </a:t>
            </a:r>
            <a:r>
              <a:rPr lang="en-GB" b="1" dirty="0" smtClean="0"/>
              <a:t>good of all women</a:t>
            </a:r>
          </a:p>
          <a:p>
            <a:endParaRPr lang="en-GB" dirty="0"/>
          </a:p>
        </p:txBody>
      </p:sp>
    </p:spTree>
    <p:extLst>
      <p:ext uri="{BB962C8B-B14F-4D97-AF65-F5344CB8AC3E}">
        <p14:creationId xmlns:p14="http://schemas.microsoft.com/office/powerpoint/2010/main" val="1238973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Marxism and Methodology</a:t>
            </a:r>
            <a:endParaRPr lang="en-GB" dirty="0"/>
          </a:p>
        </p:txBody>
      </p:sp>
      <p:sp>
        <p:nvSpPr>
          <p:cNvPr id="3" name="Content Placeholder 2"/>
          <p:cNvSpPr>
            <a:spLocks noGrp="1"/>
          </p:cNvSpPr>
          <p:nvPr>
            <p:ph idx="1"/>
          </p:nvPr>
        </p:nvSpPr>
        <p:spPr/>
        <p:txBody>
          <a:bodyPr/>
          <a:lstStyle/>
          <a:p>
            <a:r>
              <a:rPr lang="en-GB" dirty="0" smtClean="0"/>
              <a:t>Similarly some Marxists favour ‘action research’, consciousness raising research and are heavily influenced in their choice of topic and methodology by their ideology</a:t>
            </a:r>
          </a:p>
          <a:p>
            <a:r>
              <a:rPr lang="en-GB" dirty="0" smtClean="0"/>
              <a:t>E.G. Paul Willis – ethnographic studied of the ‘lads’</a:t>
            </a:r>
            <a:endParaRPr lang="en-GB" dirty="0"/>
          </a:p>
        </p:txBody>
      </p:sp>
    </p:spTree>
    <p:extLst>
      <p:ext uri="{BB962C8B-B14F-4D97-AF65-F5344CB8AC3E}">
        <p14:creationId xmlns:p14="http://schemas.microsoft.com/office/powerpoint/2010/main" val="2099046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Objectivity and Value Freedom</a:t>
            </a:r>
            <a:endParaRPr lang="en-GB" dirty="0"/>
          </a:p>
        </p:txBody>
      </p:sp>
      <p:sp>
        <p:nvSpPr>
          <p:cNvPr id="3" name="Content Placeholder 2"/>
          <p:cNvSpPr>
            <a:spLocks noGrp="1"/>
          </p:cNvSpPr>
          <p:nvPr>
            <p:ph idx="1"/>
          </p:nvPr>
        </p:nvSpPr>
        <p:spPr/>
        <p:txBody>
          <a:bodyPr/>
          <a:lstStyle/>
          <a:p>
            <a:pPr marL="0" indent="0">
              <a:buNone/>
            </a:pPr>
            <a:r>
              <a:rPr lang="en-GB" dirty="0" smtClean="0"/>
              <a:t>Q. What is objectivity/value freedom? </a:t>
            </a:r>
          </a:p>
          <a:p>
            <a:pPr marL="0" indent="0">
              <a:buNone/>
            </a:pPr>
            <a:r>
              <a:rPr lang="en-GB" dirty="0" smtClean="0"/>
              <a:t>A. Keeping ones own values, subjective opinions, prejudices out of the research process</a:t>
            </a:r>
            <a:endParaRPr lang="en-GB" dirty="0"/>
          </a:p>
        </p:txBody>
      </p:sp>
    </p:spTree>
    <p:extLst>
      <p:ext uri="{BB962C8B-B14F-4D97-AF65-F5344CB8AC3E}">
        <p14:creationId xmlns:p14="http://schemas.microsoft.com/office/powerpoint/2010/main" val="180568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Perspectives on Value freedom</a:t>
            </a:r>
            <a:endParaRPr lang="en-GB" dirty="0"/>
          </a:p>
        </p:txBody>
      </p:sp>
      <p:sp>
        <p:nvSpPr>
          <p:cNvPr id="3" name="Content Placeholder 2"/>
          <p:cNvSpPr>
            <a:spLocks noGrp="1"/>
          </p:cNvSpPr>
          <p:nvPr>
            <p:ph idx="1"/>
          </p:nvPr>
        </p:nvSpPr>
        <p:spPr/>
        <p:txBody>
          <a:bodyPr>
            <a:normAutofit fontScale="92500" lnSpcReduction="20000"/>
          </a:bodyPr>
          <a:lstStyle/>
          <a:p>
            <a:r>
              <a:rPr lang="en-GB" b="1" dirty="0" smtClean="0"/>
              <a:t>Early positivists and functionalists </a:t>
            </a:r>
            <a:r>
              <a:rPr lang="en-GB" dirty="0" smtClean="0"/>
              <a:t>– Comte, Durkheim – believed themselves to be objective and scientific BUT clearly were not value free – favoured the norms and values of society and saw them as functionally important</a:t>
            </a:r>
          </a:p>
          <a:p>
            <a:r>
              <a:rPr lang="en-GB" b="1" dirty="0" smtClean="0"/>
              <a:t>Early </a:t>
            </a:r>
            <a:r>
              <a:rPr lang="en-GB" b="1" dirty="0"/>
              <a:t>M</a:t>
            </a:r>
            <a:r>
              <a:rPr lang="en-GB" b="1" dirty="0" smtClean="0"/>
              <a:t>arxists </a:t>
            </a:r>
            <a:r>
              <a:rPr lang="en-GB" dirty="0" smtClean="0"/>
              <a:t>– Marx and Engels – saw themselves as objective ‘scientific socialists but all their works very clearly imbued with the belief that capitalism was undesirable and anti social and that a better world could be achieved</a:t>
            </a:r>
          </a:p>
          <a:p>
            <a:r>
              <a:rPr lang="en-GB" b="1" dirty="0" smtClean="0"/>
              <a:t>Modern positivism </a:t>
            </a:r>
            <a:r>
              <a:rPr lang="en-GB" dirty="0" smtClean="0"/>
              <a:t>seeks to exclude all value judgements from research conclusions and be completely morally neutral </a:t>
            </a:r>
          </a:p>
          <a:p>
            <a:r>
              <a:rPr lang="en-GB" b="1" dirty="0" smtClean="0"/>
              <a:t>Interactionsists</a:t>
            </a:r>
            <a:r>
              <a:rPr lang="en-GB" dirty="0" smtClean="0"/>
              <a:t> like Howard Becker claim it is impossible to keep personal values, sympathies out of the research process – sides with ‘the underdog’ – those marginalised and negatively labelled in society</a:t>
            </a:r>
          </a:p>
          <a:p>
            <a:r>
              <a:rPr lang="en-GB" b="1" dirty="0" smtClean="0"/>
              <a:t>Feminists</a:t>
            </a:r>
            <a:r>
              <a:rPr lang="en-GB" dirty="0" smtClean="0"/>
              <a:t> – action research so not value free – part of a broader struggle</a:t>
            </a:r>
          </a:p>
          <a:p>
            <a:r>
              <a:rPr lang="en-GB" b="1" dirty="0" smtClean="0"/>
              <a:t>Weber</a:t>
            </a:r>
            <a:r>
              <a:rPr lang="en-GB" dirty="0" smtClean="0"/>
              <a:t> – sometimes values are relevant to research and sometimes they should be kept out of research. Important to be ‘value free’ and objective when testing hypotheses but at other times understanding ‘values’ and comparing values essential to understanding society</a:t>
            </a:r>
            <a:endParaRPr lang="en-GB" dirty="0"/>
          </a:p>
        </p:txBody>
      </p:sp>
    </p:spTree>
    <p:extLst>
      <p:ext uri="{BB962C8B-B14F-4D97-AF65-F5344CB8AC3E}">
        <p14:creationId xmlns:p14="http://schemas.microsoft.com/office/powerpoint/2010/main" val="124162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Positivism</a:t>
            </a:r>
            <a:endParaRPr lang="en-GB" dirty="0"/>
          </a:p>
        </p:txBody>
      </p:sp>
      <p:sp>
        <p:nvSpPr>
          <p:cNvPr id="3" name="Content Placeholder 2"/>
          <p:cNvSpPr>
            <a:spLocks noGrp="1"/>
          </p:cNvSpPr>
          <p:nvPr>
            <p:ph idx="1"/>
          </p:nvPr>
        </p:nvSpPr>
        <p:spPr/>
        <p:txBody>
          <a:bodyPr/>
          <a:lstStyle/>
          <a:p>
            <a:r>
              <a:rPr lang="en-GB" dirty="0" smtClean="0"/>
              <a:t>Positivists see sociology as a science</a:t>
            </a:r>
          </a:p>
          <a:p>
            <a:r>
              <a:rPr lang="en-GB" dirty="0" smtClean="0"/>
              <a:t>They seek to discover the objective social laws which cause patterns in social behaviour</a:t>
            </a:r>
          </a:p>
          <a:p>
            <a:r>
              <a:rPr lang="en-GB" dirty="0" smtClean="0"/>
              <a:t>Seek to establish correlations and causes</a:t>
            </a:r>
          </a:p>
          <a:p>
            <a:r>
              <a:rPr lang="en-GB" dirty="0" smtClean="0"/>
              <a:t>Prefer </a:t>
            </a:r>
            <a:r>
              <a:rPr lang="en-GB" dirty="0" smtClean="0"/>
              <a:t>quantitive</a:t>
            </a:r>
            <a:r>
              <a:rPr lang="en-GB" dirty="0" smtClean="0"/>
              <a:t> data so they can measure and test the impact of the variables</a:t>
            </a:r>
          </a:p>
          <a:p>
            <a:r>
              <a:rPr lang="en-GB" dirty="0" smtClean="0"/>
              <a:t>Build hypotheses from correlations and test them</a:t>
            </a:r>
            <a:endParaRPr lang="en-GB" dirty="0"/>
          </a:p>
        </p:txBody>
      </p:sp>
    </p:spTree>
    <p:extLst>
      <p:ext uri="{BB962C8B-B14F-4D97-AF65-F5344CB8AC3E}">
        <p14:creationId xmlns:p14="http://schemas.microsoft.com/office/powerpoint/2010/main" val="1184048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Positivist Methods</a:t>
            </a:r>
            <a:endParaRPr lang="en-GB" dirty="0"/>
          </a:p>
        </p:txBody>
      </p:sp>
      <p:sp>
        <p:nvSpPr>
          <p:cNvPr id="3" name="Content Placeholder 2"/>
          <p:cNvSpPr>
            <a:spLocks noGrp="1"/>
          </p:cNvSpPr>
          <p:nvPr>
            <p:ph idx="1"/>
          </p:nvPr>
        </p:nvSpPr>
        <p:spPr/>
        <p:txBody>
          <a:bodyPr>
            <a:normAutofit/>
          </a:bodyPr>
          <a:lstStyle/>
          <a:p>
            <a:pPr>
              <a:buFont typeface="Wingdings 3" pitchFamily="18" charset="2"/>
              <a:buNone/>
            </a:pPr>
            <a:r>
              <a:rPr lang="en-GB" dirty="0" smtClean="0"/>
              <a:t>Prefer methods similar to those used in the natural sciences</a:t>
            </a:r>
          </a:p>
          <a:p>
            <a:pPr>
              <a:buFont typeface="Wingdings 3" pitchFamily="18" charset="2"/>
              <a:buNone/>
            </a:pPr>
            <a:r>
              <a:rPr lang="en-GB" b="1" dirty="0" smtClean="0"/>
              <a:t>Surveys, cross-sectional surveys, longitudinal studies, experiments, field experiments, case studies</a:t>
            </a:r>
          </a:p>
          <a:p>
            <a:pPr>
              <a:buFont typeface="Wingdings 3" pitchFamily="18" charset="2"/>
              <a:buNone/>
            </a:pPr>
            <a:r>
              <a:rPr lang="en-GB" b="1" dirty="0" smtClean="0"/>
              <a:t>Reliability and representativeness important concepts of positivists</a:t>
            </a:r>
            <a:endParaRPr lang="en-GB" b="1" dirty="0" smtClean="0"/>
          </a:p>
          <a:p>
            <a:pPr>
              <a:buFont typeface="Wingdings 3" pitchFamily="18" charset="2"/>
              <a:buNone/>
            </a:pPr>
            <a:r>
              <a:rPr lang="en-GB" dirty="0" smtClean="0">
                <a:solidFill>
                  <a:srgbClr val="FF0000"/>
                </a:solidFill>
              </a:rPr>
              <a:t>Using your A2 books and last years notes make sure you are able to describe and evaluate each of these methods</a:t>
            </a:r>
          </a:p>
          <a:p>
            <a:endParaRPr lang="en-GB" dirty="0"/>
          </a:p>
        </p:txBody>
      </p:sp>
    </p:spTree>
    <p:extLst>
      <p:ext uri="{BB962C8B-B14F-4D97-AF65-F5344CB8AC3E}">
        <p14:creationId xmlns:p14="http://schemas.microsoft.com/office/powerpoint/2010/main" val="4087818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Interpretivism</a:t>
            </a:r>
            <a:r>
              <a:rPr lang="en-GB" dirty="0" smtClean="0"/>
              <a:t> and Qualitative methods</a:t>
            </a:r>
            <a:endParaRPr lang="en-GB" dirty="0"/>
          </a:p>
        </p:txBody>
      </p:sp>
      <p:sp>
        <p:nvSpPr>
          <p:cNvPr id="3" name="Content Placeholder 2"/>
          <p:cNvSpPr>
            <a:spLocks noGrp="1"/>
          </p:cNvSpPr>
          <p:nvPr>
            <p:ph idx="1"/>
          </p:nvPr>
        </p:nvSpPr>
        <p:spPr/>
        <p:txBody>
          <a:bodyPr>
            <a:normAutofit/>
          </a:bodyPr>
          <a:lstStyle/>
          <a:p>
            <a:r>
              <a:rPr lang="en-GB" dirty="0" smtClean="0"/>
              <a:t>Interactionists</a:t>
            </a:r>
            <a:r>
              <a:rPr lang="en-GB" dirty="0" smtClean="0"/>
              <a:t> search for a subjective understanding actors meanings</a:t>
            </a:r>
          </a:p>
          <a:p>
            <a:r>
              <a:rPr lang="en-GB" dirty="0" smtClean="0"/>
              <a:t>Reject the idea of ‘scientific sociology’ – humans are seen as fundamentally different from the natural world</a:t>
            </a:r>
          </a:p>
          <a:p>
            <a:r>
              <a:rPr lang="en-GB" dirty="0" smtClean="0"/>
              <a:t>Therefore favour qualitative methods – observations, unstructured interviews, life documents – methods that will give the researcher access to how the social actor thinks and feels – ‘</a:t>
            </a:r>
            <a:r>
              <a:rPr lang="en-GB" dirty="0" smtClean="0"/>
              <a:t>verstehen</a:t>
            </a:r>
            <a:r>
              <a:rPr lang="en-GB" dirty="0" smtClean="0"/>
              <a:t>’</a:t>
            </a:r>
            <a:endParaRPr lang="en-GB" dirty="0"/>
          </a:p>
        </p:txBody>
      </p:sp>
    </p:spTree>
    <p:extLst>
      <p:ext uri="{BB962C8B-B14F-4D97-AF65-F5344CB8AC3E}">
        <p14:creationId xmlns:p14="http://schemas.microsoft.com/office/powerpoint/2010/main" val="3528403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dirty="0" smtClean="0"/>
              <a:t>Methods</a:t>
            </a:r>
          </a:p>
        </p:txBody>
      </p:sp>
      <p:sp>
        <p:nvSpPr>
          <p:cNvPr id="11267" name="Rectangle 3"/>
          <p:cNvSpPr>
            <a:spLocks noGrp="1" noChangeArrowheads="1"/>
          </p:cNvSpPr>
          <p:nvPr>
            <p:ph idx="1"/>
          </p:nvPr>
        </p:nvSpPr>
        <p:spPr/>
        <p:txBody>
          <a:bodyPr>
            <a:normAutofit fontScale="92500" lnSpcReduction="10000"/>
          </a:bodyPr>
          <a:lstStyle/>
          <a:p>
            <a:pPr eaLnBrk="1" hangingPunct="1"/>
            <a:r>
              <a:rPr lang="en-GB" sz="2600" b="1" dirty="0" smtClean="0"/>
              <a:t>Ethnography</a:t>
            </a:r>
            <a:r>
              <a:rPr lang="en-GB" sz="2600" dirty="0" smtClean="0"/>
              <a:t> – refers to methods which aim to immerse the sociologist in the lives of the people they are studying – therefore </a:t>
            </a:r>
            <a:r>
              <a:rPr lang="en-GB" sz="2600" b="1" dirty="0" smtClean="0"/>
              <a:t>Participant Observation, open ended interviews and Focus Groups</a:t>
            </a:r>
            <a:r>
              <a:rPr lang="en-GB" sz="2600" dirty="0" smtClean="0"/>
              <a:t> can be seen as ethnographic methods</a:t>
            </a:r>
          </a:p>
          <a:p>
            <a:pPr eaLnBrk="1" hangingPunct="1"/>
            <a:r>
              <a:rPr lang="en-GB" sz="2600" dirty="0" smtClean="0"/>
              <a:t>Read pages 289-295 and pages 138-139 of the Revision Guide– make notes on the above citing advantages and disadvantages and also quoting actual examples of each method (try to relate to </a:t>
            </a:r>
            <a:r>
              <a:rPr lang="en-GB" sz="2600" dirty="0" smtClean="0"/>
              <a:t>Strat</a:t>
            </a:r>
            <a:r>
              <a:rPr lang="en-GB" sz="2600" dirty="0" smtClean="0"/>
              <a:t> and Diff where you can)</a:t>
            </a:r>
          </a:p>
        </p:txBody>
      </p:sp>
    </p:spTree>
    <p:extLst>
      <p:ext uri="{BB962C8B-B14F-4D97-AF65-F5344CB8AC3E}">
        <p14:creationId xmlns:p14="http://schemas.microsoft.com/office/powerpoint/2010/main" val="1783967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research</a:t>
            </a:r>
            <a:endParaRPr lang="en-GB" dirty="0"/>
          </a:p>
        </p:txBody>
      </p:sp>
      <p:sp>
        <p:nvSpPr>
          <p:cNvPr id="3" name="Content Placeholder 2"/>
          <p:cNvSpPr>
            <a:spLocks noGrp="1"/>
          </p:cNvSpPr>
          <p:nvPr>
            <p:ph idx="1"/>
          </p:nvPr>
        </p:nvSpPr>
        <p:spPr/>
        <p:txBody>
          <a:bodyPr/>
          <a:lstStyle/>
          <a:p>
            <a:pPr marL="0" indent="0">
              <a:buNone/>
            </a:pPr>
            <a:r>
              <a:rPr lang="en-GB" dirty="0" smtClean="0"/>
              <a:t>‘The philosophers have only interpreted the world the point is to change it’ K Marx</a:t>
            </a:r>
          </a:p>
          <a:p>
            <a:pPr marL="0" indent="0">
              <a:buNone/>
            </a:pPr>
            <a:r>
              <a:rPr lang="en-GB" dirty="0" smtClean="0"/>
              <a:t>Conflict theorists tend favour action research – research that is seen as part of a broader struggle. This may effect their choice of method and choice of research topic</a:t>
            </a:r>
            <a:endParaRPr lang="en-GB" dirty="0"/>
          </a:p>
        </p:txBody>
      </p:sp>
    </p:spTree>
    <p:extLst>
      <p:ext uri="{BB962C8B-B14F-4D97-AF65-F5344CB8AC3E}">
        <p14:creationId xmlns:p14="http://schemas.microsoft.com/office/powerpoint/2010/main" val="786518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Feminism</a:t>
            </a:r>
            <a:endParaRPr lang="en-GB" dirty="0"/>
          </a:p>
        </p:txBody>
      </p:sp>
      <p:sp>
        <p:nvSpPr>
          <p:cNvPr id="3" name="Content Placeholder 2"/>
          <p:cNvSpPr>
            <a:spLocks noGrp="1"/>
          </p:cNvSpPr>
          <p:nvPr>
            <p:ph idx="1"/>
          </p:nvPr>
        </p:nvSpPr>
        <p:spPr/>
        <p:txBody>
          <a:bodyPr>
            <a:normAutofit/>
          </a:bodyPr>
          <a:lstStyle/>
          <a:p>
            <a:r>
              <a:rPr lang="en-GB" dirty="0" smtClean="0"/>
              <a:t>Feminism  has tended to adopt one of two methodological approaches which have been categorised as The </a:t>
            </a:r>
            <a:r>
              <a:rPr lang="en-GB" u="sng" dirty="0" smtClean="0"/>
              <a:t>Weak Thesis </a:t>
            </a:r>
            <a:r>
              <a:rPr lang="en-GB" dirty="0" smtClean="0"/>
              <a:t>and the </a:t>
            </a:r>
            <a:r>
              <a:rPr lang="en-GB" u="sng" dirty="0" smtClean="0"/>
              <a:t>Strong Thesis</a:t>
            </a:r>
            <a:r>
              <a:rPr lang="en-GB" dirty="0" smtClean="0"/>
              <a:t>.</a:t>
            </a:r>
          </a:p>
          <a:p>
            <a:r>
              <a:rPr lang="en-GB" dirty="0" smtClean="0"/>
              <a:t>The Weak Thesis suggests that traditional methods are themselves essentially sound its just that their application is riven with sexism – the feminist researcher therefore has to purge her methods of such sexism before proceeding</a:t>
            </a:r>
          </a:p>
          <a:p>
            <a:endParaRPr lang="en-GB" dirty="0"/>
          </a:p>
        </p:txBody>
      </p:sp>
    </p:spTree>
    <p:extLst>
      <p:ext uri="{BB962C8B-B14F-4D97-AF65-F5344CB8AC3E}">
        <p14:creationId xmlns:p14="http://schemas.microsoft.com/office/powerpoint/2010/main" val="2902647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Pawson</a:t>
            </a:r>
            <a:r>
              <a:rPr lang="en-GB" dirty="0" smtClean="0"/>
              <a:t> and the Weak Thesis</a:t>
            </a:r>
            <a:endParaRPr lang="en-GB" dirty="0"/>
          </a:p>
        </p:txBody>
      </p:sp>
      <p:sp>
        <p:nvSpPr>
          <p:cNvPr id="3" name="Content Placeholder 2"/>
          <p:cNvSpPr>
            <a:spLocks noGrp="1"/>
          </p:cNvSpPr>
          <p:nvPr>
            <p:ph idx="1"/>
          </p:nvPr>
        </p:nvSpPr>
        <p:spPr/>
        <p:txBody>
          <a:bodyPr>
            <a:normAutofit/>
          </a:bodyPr>
          <a:lstStyle/>
          <a:p>
            <a:pPr marL="609600" indent="-609600">
              <a:lnSpc>
                <a:spcPct val="90000"/>
              </a:lnSpc>
              <a:buFont typeface="Wingdings" pitchFamily="2" charset="2"/>
              <a:buNone/>
            </a:pPr>
            <a:r>
              <a:rPr lang="en-GB" dirty="0" smtClean="0"/>
              <a:t>Pawson</a:t>
            </a:r>
            <a:r>
              <a:rPr lang="en-GB" dirty="0" smtClean="0"/>
              <a:t> identifies 2 areas of sexism in research</a:t>
            </a:r>
          </a:p>
          <a:p>
            <a:pPr marL="609600" indent="-609600">
              <a:lnSpc>
                <a:spcPct val="90000"/>
              </a:lnSpc>
              <a:buFontTx/>
              <a:buAutoNum type="arabicPeriod"/>
            </a:pPr>
            <a:r>
              <a:rPr lang="en-GB" dirty="0" smtClean="0"/>
              <a:t>ANDROCENTRICITY – which means seeing the world through male eyes. Men are seen as dominant and important whilst women weak and submissive. Research therefore tends to focus on ‘important’ men’s business and women are written out of history, literature the arts.</a:t>
            </a:r>
          </a:p>
          <a:p>
            <a:pPr marL="609600" indent="-609600">
              <a:lnSpc>
                <a:spcPct val="90000"/>
              </a:lnSpc>
              <a:buFontTx/>
              <a:buAutoNum type="arabicPeriod"/>
            </a:pPr>
            <a:r>
              <a:rPr lang="en-GB" dirty="0" smtClean="0"/>
              <a:t>OVERGENERALISATION – </a:t>
            </a:r>
            <a:r>
              <a:rPr lang="en-GB" dirty="0" smtClean="0"/>
              <a:t>Pawson</a:t>
            </a:r>
            <a:r>
              <a:rPr lang="en-GB" dirty="0" smtClean="0"/>
              <a:t> suggests that often what is seen as valid research conclusions for men are over generalised to include women also – an obvious e.g. could be social class classifications which use the occupation of the head of the household as the determinant of social class</a:t>
            </a:r>
          </a:p>
          <a:p>
            <a:pPr marL="0" indent="0">
              <a:lnSpc>
                <a:spcPct val="90000"/>
              </a:lnSpc>
              <a:buNone/>
            </a:pPr>
            <a:r>
              <a:rPr lang="en-GB" dirty="0" smtClean="0"/>
              <a:t>Pawson</a:t>
            </a:r>
            <a:r>
              <a:rPr lang="en-GB" dirty="0" smtClean="0"/>
              <a:t> suggests that the problems of </a:t>
            </a:r>
            <a:r>
              <a:rPr lang="en-GB" dirty="0" smtClean="0"/>
              <a:t>androcentricity</a:t>
            </a:r>
            <a:r>
              <a:rPr lang="en-GB" dirty="0" smtClean="0"/>
              <a:t> and overgeneralization can be overcome by appropriate topic selection, awareness of gender issues and differences on the part of the researcher, avoiding sexist assumptions and by using non sexist language</a:t>
            </a:r>
          </a:p>
          <a:p>
            <a:pPr marL="609600" indent="-609600">
              <a:lnSpc>
                <a:spcPct val="90000"/>
              </a:lnSpc>
              <a:buFontTx/>
              <a:buAutoNum type="arabicPeriod"/>
            </a:pPr>
            <a:endParaRPr lang="en-GB" dirty="0"/>
          </a:p>
        </p:txBody>
      </p:sp>
    </p:spTree>
    <p:extLst>
      <p:ext uri="{BB962C8B-B14F-4D97-AF65-F5344CB8AC3E}">
        <p14:creationId xmlns:p14="http://schemas.microsoft.com/office/powerpoint/2010/main" val="41270879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Strong Thesis</a:t>
            </a:r>
            <a:endParaRPr lang="en-GB" dirty="0"/>
          </a:p>
        </p:txBody>
      </p:sp>
      <p:sp>
        <p:nvSpPr>
          <p:cNvPr id="3" name="Content Placeholder 2"/>
          <p:cNvSpPr>
            <a:spLocks noGrp="1"/>
          </p:cNvSpPr>
          <p:nvPr>
            <p:ph idx="1"/>
          </p:nvPr>
        </p:nvSpPr>
        <p:spPr/>
        <p:txBody>
          <a:bodyPr>
            <a:normAutofit/>
          </a:bodyPr>
          <a:lstStyle/>
          <a:p>
            <a:pPr>
              <a:lnSpc>
                <a:spcPct val="90000"/>
              </a:lnSpc>
            </a:pPr>
            <a:r>
              <a:rPr lang="en-GB" dirty="0" smtClean="0"/>
              <a:t>A more fundamental approach which states that feminism needs its own </a:t>
            </a:r>
            <a:r>
              <a:rPr lang="en-GB" b="1" dirty="0" smtClean="0"/>
              <a:t>distinct methodology</a:t>
            </a:r>
          </a:p>
          <a:p>
            <a:pPr>
              <a:lnSpc>
                <a:spcPct val="90000"/>
              </a:lnSpc>
            </a:pPr>
            <a:r>
              <a:rPr lang="en-GB" dirty="0" smtClean="0"/>
              <a:t>Anne Oakley says that traditional methods are fundamentally hierarchical, sexist and exploitative. She gives the example of the powerful and manipulative interviewer controlling and unequal respondent. Such models are seen by Oakley as essentially ‘male’</a:t>
            </a:r>
          </a:p>
          <a:p>
            <a:pPr>
              <a:lnSpc>
                <a:spcPct val="90000"/>
              </a:lnSpc>
            </a:pPr>
            <a:r>
              <a:rPr lang="en-GB" dirty="0" smtClean="0"/>
              <a:t>Feminist methodology instead should be based on real relationships which are equal and compassionate</a:t>
            </a:r>
          </a:p>
          <a:p>
            <a:endParaRPr lang="en-GB" dirty="0"/>
          </a:p>
        </p:txBody>
      </p:sp>
    </p:spTree>
    <p:extLst>
      <p:ext uri="{BB962C8B-B14F-4D97-AF65-F5344CB8AC3E}">
        <p14:creationId xmlns:p14="http://schemas.microsoft.com/office/powerpoint/2010/main" val="14111431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43</TotalTime>
  <Words>926</Words>
  <Application>Microsoft Office PowerPoint</Application>
  <PresentationFormat>On-screen Show (4:3)</PresentationFormat>
  <Paragraphs>55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Theory and Methods</vt:lpstr>
      <vt:lpstr>Positivism</vt:lpstr>
      <vt:lpstr>Positivist Methods</vt:lpstr>
      <vt:lpstr>Interpretivism and Qualitative methods</vt:lpstr>
      <vt:lpstr>Methods</vt:lpstr>
      <vt:lpstr>Action research</vt:lpstr>
      <vt:lpstr>Feminism</vt:lpstr>
      <vt:lpstr>Pawson and the Weak Thesis</vt:lpstr>
      <vt:lpstr>The Strong Thesis</vt:lpstr>
      <vt:lpstr>Mies and the Strong Thesis</vt:lpstr>
      <vt:lpstr>Marxism and Methodology</vt:lpstr>
      <vt:lpstr>Objectivity and Value Freedom</vt:lpstr>
      <vt:lpstr>Perspectives on Value freedom</vt:lpstr>
    </vt:vector>
  </TitlesOfParts>
  <Company>Dartford Technology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 and Methods</dc:title>
  <dc:creator>Andrew Walker</dc:creator>
  <cp:lastModifiedBy>Andrew Walker</cp:lastModifiedBy>
  <cp:revision>4</cp:revision>
  <dcterms:created xsi:type="dcterms:W3CDTF">2014-06-11T08:39:37Z</dcterms:created>
  <dcterms:modified xsi:type="dcterms:W3CDTF">2014-06-11T09:23:26Z</dcterms:modified>
</cp:coreProperties>
</file>