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BDE272E-8BC8-440B-ACF0-BEA56CB85D99}" type="datetimeFigureOut">
              <a:rPr lang="en-GB" smtClean="0"/>
              <a:t>01/02/2014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A2CC59C-A685-41AE-A802-E4CD64F578B5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272E-8BC8-440B-ACF0-BEA56CB85D99}" type="datetimeFigureOut">
              <a:rPr lang="en-GB" smtClean="0"/>
              <a:t>01/02/2014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C59C-A685-41AE-A802-E4CD64F578B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272E-8BC8-440B-ACF0-BEA56CB85D99}" type="datetimeFigureOut">
              <a:rPr lang="en-GB" smtClean="0"/>
              <a:t>01/02/2014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C59C-A685-41AE-A802-E4CD64F578B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BDE272E-8BC8-440B-ACF0-BEA56CB85D99}" type="datetimeFigureOut">
              <a:rPr lang="en-GB" smtClean="0"/>
              <a:t>01/02/2014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A2CC59C-A685-41AE-A802-E4CD64F578B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BDE272E-8BC8-440B-ACF0-BEA56CB85D99}" type="datetimeFigureOut">
              <a:rPr lang="en-GB" smtClean="0"/>
              <a:t>01/02/2014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A2CC59C-A685-41AE-A802-E4CD64F578B5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272E-8BC8-440B-ACF0-BEA56CB85D99}" type="datetimeFigureOut">
              <a:rPr lang="en-GB" smtClean="0"/>
              <a:t>01/02/2014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C59C-A685-41AE-A802-E4CD64F578B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272E-8BC8-440B-ACF0-BEA56CB85D99}" type="datetimeFigureOut">
              <a:rPr lang="en-GB" smtClean="0"/>
              <a:t>01/02/2014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C59C-A685-41AE-A802-E4CD64F578B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BDE272E-8BC8-440B-ACF0-BEA56CB85D99}" type="datetimeFigureOut">
              <a:rPr lang="en-GB" smtClean="0"/>
              <a:t>01/02/2014</a:t>
            </a:fld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2CC59C-A685-41AE-A802-E4CD64F578B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272E-8BC8-440B-ACF0-BEA56CB85D99}" type="datetimeFigureOut">
              <a:rPr lang="en-GB" smtClean="0"/>
              <a:t>01/02/2014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C59C-A685-41AE-A802-E4CD64F578B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BDE272E-8BC8-440B-ACF0-BEA56CB85D99}" type="datetimeFigureOut">
              <a:rPr lang="en-GB" smtClean="0"/>
              <a:t>01/02/2014</a:t>
            </a:fld>
            <a:endParaRPr lang="en-GB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A2CC59C-A685-41AE-A802-E4CD64F578B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BDE272E-8BC8-440B-ACF0-BEA56CB85D99}" type="datetimeFigureOut">
              <a:rPr lang="en-GB" smtClean="0"/>
              <a:t>01/02/2014</a:t>
            </a:fld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2CC59C-A685-41AE-A802-E4CD64F578B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BDE272E-8BC8-440B-ACF0-BEA56CB85D99}" type="datetimeFigureOut">
              <a:rPr lang="en-GB" smtClean="0"/>
              <a:t>01/02/2014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A2CC59C-A685-41AE-A802-E4CD64F578B5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cationforum.co.uk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Working Class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www.educationforum.co.uk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Neo Marxist (</a:t>
            </a:r>
            <a:r>
              <a:rPr lang="en-GB" dirty="0" smtClean="0"/>
              <a:t>Gramsci</a:t>
            </a:r>
            <a:r>
              <a:rPr lang="en-GB" dirty="0" smtClean="0"/>
              <a:t>, </a:t>
            </a:r>
            <a:r>
              <a:rPr lang="en-GB" dirty="0" smtClean="0"/>
              <a:t>Althusser</a:t>
            </a:r>
            <a:r>
              <a:rPr lang="en-GB" dirty="0" smtClean="0"/>
              <a:t>, </a:t>
            </a:r>
            <a:r>
              <a:rPr lang="en-GB" dirty="0"/>
              <a:t>B</a:t>
            </a:r>
            <a:r>
              <a:rPr lang="en-GB" dirty="0" smtClean="0"/>
              <a:t>lackburn and Mann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Working class still exploited and capable of flashes of consciousness BUT shows inconsistencies and contradictions in their views because of the ideological power of the bourgeoisie.</a:t>
            </a:r>
          </a:p>
          <a:p>
            <a:r>
              <a:rPr lang="en-GB" dirty="0" smtClean="0"/>
              <a:t>Mass media, religion, education combine to confuse and undermine class consciousness</a:t>
            </a:r>
          </a:p>
          <a:p>
            <a:r>
              <a:rPr lang="en-GB" dirty="0" smtClean="0"/>
              <a:t>Severe exploitation has been exported to developing countries by global capitalism – working class is globally divided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Underclass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New Right theorists produced a cultural theory to explain the phenomenon of the underclass</a:t>
            </a:r>
          </a:p>
          <a:p>
            <a:r>
              <a:rPr lang="en-GB" dirty="0" smtClean="0"/>
              <a:t>Charles Murray – the ‘underclass’ is defined by its own behaviours and choices</a:t>
            </a:r>
          </a:p>
          <a:p>
            <a:pPr marL="514350" indent="-514350">
              <a:buAutoNum type="arabicPeriod"/>
            </a:pPr>
            <a:r>
              <a:rPr lang="en-GB" dirty="0" smtClean="0"/>
              <a:t>Never employed and doesn’t want to work</a:t>
            </a:r>
          </a:p>
          <a:p>
            <a:pPr marL="514350" indent="-514350">
              <a:buAutoNum type="arabicPeriod"/>
            </a:pPr>
            <a:r>
              <a:rPr lang="en-GB" dirty="0" smtClean="0"/>
              <a:t>Dependent on benefits undermines functionality of stratification system by getting ‘something for nothing’</a:t>
            </a:r>
          </a:p>
          <a:p>
            <a:pPr marL="514350" indent="-514350">
              <a:buAutoNum type="arabicPeriod"/>
            </a:pPr>
            <a:r>
              <a:rPr lang="en-GB" dirty="0" smtClean="0"/>
              <a:t>Criminal and deviant</a:t>
            </a:r>
          </a:p>
          <a:p>
            <a:pPr marL="514350" indent="-514350">
              <a:buAutoNum type="arabicPeriod"/>
            </a:pPr>
            <a:r>
              <a:rPr lang="en-GB" dirty="0" smtClean="0"/>
              <a:t>Rejects societies values/norms</a:t>
            </a:r>
          </a:p>
          <a:p>
            <a:pPr marL="514350" indent="-514350">
              <a:buAutoNum type="arabicPeriod"/>
            </a:pPr>
            <a:r>
              <a:rPr lang="en-GB" dirty="0" smtClean="0"/>
              <a:t>Dysfunctional – socialises new generation into its own values</a:t>
            </a:r>
          </a:p>
          <a:p>
            <a:pPr marL="514350" indent="-514350">
              <a:buAutoNum type="arabicPeriod"/>
            </a:pPr>
            <a:r>
              <a:rPr lang="en-GB" dirty="0" smtClean="0"/>
              <a:t>Single parent and highly dysfunctional households</a:t>
            </a:r>
          </a:p>
          <a:p>
            <a:pPr marL="514350" indent="-514350">
              <a:buNone/>
            </a:pPr>
            <a:r>
              <a:rPr lang="en-GB" dirty="0" smtClean="0"/>
              <a:t>The NR see the solution to the underclass to be – reducing benefits, ‘making work pay’ reducing the role of the State to reduce dependency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Criticisms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Structuralists</a:t>
            </a:r>
            <a:r>
              <a:rPr lang="en-GB" dirty="0" smtClean="0"/>
              <a:t> like Marxists point out the structural causes of poverty and unemployment – lack of jobs not personal choice</a:t>
            </a:r>
          </a:p>
          <a:p>
            <a:r>
              <a:rPr lang="en-GB" dirty="0" smtClean="0"/>
              <a:t>Giddens</a:t>
            </a:r>
            <a:r>
              <a:rPr lang="en-GB" dirty="0" smtClean="0"/>
              <a:t> identifies the economic causes of the underclass in the growth of a ‘secondary labour market’ of low skill, temp, short term ,casual, zero hours employment –employers use immigrants, women and illegal's because they are cheaper and more easily exploited</a:t>
            </a:r>
          </a:p>
          <a:p>
            <a:r>
              <a:rPr lang="en-GB" dirty="0" smtClean="0"/>
              <a:t>Marxists call the Underclass the ‘</a:t>
            </a:r>
            <a:r>
              <a:rPr lang="en-GB" dirty="0" smtClean="0"/>
              <a:t>lumpenproletariat</a:t>
            </a:r>
            <a:r>
              <a:rPr lang="en-GB" dirty="0" smtClean="0"/>
              <a:t>’ and claim it is functional for capitalism. A reserve army of workers can be called on at any time to break strikes or drive down wages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Life Chances and Culture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Low wages, less job security, harsher conditions, less autonomy, poorer life chances, lower life expectancy.</a:t>
            </a:r>
          </a:p>
          <a:p>
            <a:r>
              <a:rPr lang="en-GB" dirty="0" smtClean="0"/>
              <a:t>Some sociologists e.g. Lockwood suggest that such an experience creates a distinctive working class sub culture (norms + values) in opposition to societal norms and values</a:t>
            </a:r>
          </a:p>
          <a:p>
            <a:r>
              <a:rPr lang="en-GB" dirty="0" smtClean="0"/>
              <a:t>Lockwood called this sub culture ‘proletarian traditionalism’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Features of Proletarian Traditionalism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Belief in collectivism not individualism</a:t>
            </a:r>
          </a:p>
          <a:p>
            <a:pPr marL="514350" indent="-514350">
              <a:buAutoNum type="arabicPeriod"/>
            </a:pPr>
            <a:r>
              <a:rPr lang="en-GB" dirty="0" smtClean="0"/>
              <a:t>Living for the moment – unable to defer gratification</a:t>
            </a:r>
          </a:p>
          <a:p>
            <a:pPr marL="514350" indent="-514350">
              <a:buAutoNum type="arabicPeriod"/>
            </a:pPr>
            <a:r>
              <a:rPr lang="en-GB" dirty="0" smtClean="0"/>
              <a:t>Fatalism (attitude to life)</a:t>
            </a:r>
          </a:p>
          <a:p>
            <a:pPr marL="514350" indent="-514350">
              <a:buAutoNum type="arabicPeriod"/>
            </a:pPr>
            <a:r>
              <a:rPr lang="en-GB" dirty="0" smtClean="0"/>
              <a:t>Class loyalty and strong trade union identification – see class and politics as ‘them and us’</a:t>
            </a:r>
          </a:p>
          <a:p>
            <a:pPr marL="514350" indent="-514350">
              <a:buAutoNum type="arabicPeriod"/>
            </a:pPr>
            <a:r>
              <a:rPr lang="en-GB" dirty="0" smtClean="0"/>
              <a:t>Collective leisure activities – work and leisure very distinct</a:t>
            </a:r>
          </a:p>
          <a:p>
            <a:pPr marL="514350" indent="-514350">
              <a:buAutoNum type="arabicPeriod"/>
            </a:pPr>
            <a:r>
              <a:rPr lang="en-GB" dirty="0" smtClean="0"/>
              <a:t>Patriarchical</a:t>
            </a:r>
            <a:r>
              <a:rPr lang="en-GB" dirty="0" smtClean="0"/>
              <a:t> family structures – segregated conjugal roles – male head of household</a:t>
            </a:r>
          </a:p>
          <a:p>
            <a:pPr marL="514350" indent="-514350">
              <a:buNone/>
            </a:pPr>
            <a:r>
              <a:rPr lang="en-GB" dirty="0" smtClean="0"/>
              <a:t>A sub culture in direct opposition to middle class </a:t>
            </a:r>
            <a:r>
              <a:rPr lang="en-GB" dirty="0" smtClean="0"/>
              <a:t>aspirational</a:t>
            </a:r>
            <a:r>
              <a:rPr lang="en-GB" dirty="0" smtClean="0"/>
              <a:t> individualism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has happened to the Working class in the last 40 years?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Global economic change has seen western countries </a:t>
            </a:r>
            <a:r>
              <a:rPr lang="en-GB" dirty="0" smtClean="0"/>
              <a:t>deindustrilaise</a:t>
            </a:r>
            <a:r>
              <a:rPr lang="en-GB" dirty="0" smtClean="0"/>
              <a:t> – loss of primary and secondary industries – loss of traditional working class jobs</a:t>
            </a:r>
          </a:p>
          <a:p>
            <a:r>
              <a:rPr lang="en-GB" dirty="0" smtClean="0"/>
              <a:t>45% decrease in manual jobs</a:t>
            </a:r>
          </a:p>
          <a:p>
            <a:r>
              <a:rPr lang="en-GB" dirty="0" smtClean="0"/>
              <a:t>45% increase in service sector jobs</a:t>
            </a:r>
          </a:p>
          <a:p>
            <a:pPr>
              <a:buNone/>
            </a:pPr>
            <a:r>
              <a:rPr lang="en-GB" dirty="0" smtClean="0"/>
              <a:t>Traditional working class under threat – some have fallen off the hierarchy altogether and become ‘underclass’ others have moved into the service sector and achieved some social mobility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Embourgeiosement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Put forward by Right wing theorists in the 1950’s as an explanation for changes in working class – Zweig, Kerr,  Bernard</a:t>
            </a:r>
          </a:p>
          <a:p>
            <a:r>
              <a:rPr lang="en-GB" dirty="0" smtClean="0"/>
              <a:t>Claimed that the new workers in service sector were actually ‘bourgeois’ – middle class in values and </a:t>
            </a:r>
            <a:r>
              <a:rPr lang="en-GB" dirty="0" smtClean="0"/>
              <a:t>attitudeds</a:t>
            </a:r>
            <a:r>
              <a:rPr lang="en-GB" dirty="0" smtClean="0"/>
              <a:t> as well as income</a:t>
            </a:r>
          </a:p>
          <a:p>
            <a:r>
              <a:rPr lang="en-GB" dirty="0" smtClean="0"/>
              <a:t>Britain was becoming a nations of </a:t>
            </a:r>
            <a:r>
              <a:rPr lang="en-GB" dirty="0" smtClean="0"/>
              <a:t>aspirational</a:t>
            </a:r>
            <a:r>
              <a:rPr lang="en-GB" dirty="0" smtClean="0"/>
              <a:t> individualists – collectivist and socialist ideas were either dying or dead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Affluent Worker Thesis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Two </a:t>
            </a:r>
            <a:r>
              <a:rPr lang="en-GB" dirty="0" smtClean="0"/>
              <a:t>Weberians</a:t>
            </a:r>
            <a:r>
              <a:rPr lang="en-GB" dirty="0" smtClean="0"/>
              <a:t> </a:t>
            </a:r>
            <a:r>
              <a:rPr lang="en-GB" dirty="0"/>
              <a:t>G</a:t>
            </a:r>
            <a:r>
              <a:rPr lang="en-GB" dirty="0" smtClean="0"/>
              <a:t>oldthorpe</a:t>
            </a:r>
            <a:r>
              <a:rPr lang="en-GB" dirty="0" smtClean="0"/>
              <a:t> and Lockwood attempted to test the </a:t>
            </a:r>
            <a:r>
              <a:rPr lang="en-GB" dirty="0" smtClean="0"/>
              <a:t>embourgeiosement</a:t>
            </a:r>
            <a:r>
              <a:rPr lang="en-GB" dirty="0" smtClean="0"/>
              <a:t> theory in a study of semi skilled workers in Luton in the 1960’s</a:t>
            </a:r>
          </a:p>
          <a:p>
            <a:r>
              <a:rPr lang="en-GB" dirty="0" smtClean="0"/>
              <a:t>They concluded:</a:t>
            </a:r>
          </a:p>
          <a:p>
            <a:pPr marL="514350" indent="-514350">
              <a:buAutoNum type="arabicPeriod"/>
            </a:pPr>
            <a:r>
              <a:rPr lang="en-GB" dirty="0" smtClean="0"/>
              <a:t>New workers had higher wages than traditional working class</a:t>
            </a:r>
          </a:p>
          <a:p>
            <a:pPr marL="514350" indent="-514350">
              <a:buAutoNum type="arabicPeriod"/>
            </a:pPr>
            <a:r>
              <a:rPr lang="en-GB" dirty="0" smtClean="0"/>
              <a:t>Still had inferior conditions and market situation compared to middle class</a:t>
            </a:r>
          </a:p>
          <a:p>
            <a:pPr marL="514350" indent="-514350">
              <a:buAutoNum type="arabicPeriod"/>
            </a:pPr>
            <a:r>
              <a:rPr lang="en-GB" dirty="0" smtClean="0"/>
              <a:t>Were less likely to identify with trade unions but still had a collectivist attitude</a:t>
            </a:r>
          </a:p>
          <a:p>
            <a:pPr marL="514350" indent="-514350">
              <a:buAutoNum type="arabicPeriod"/>
            </a:pPr>
            <a:r>
              <a:rPr lang="en-GB" dirty="0" smtClean="0"/>
              <a:t>Their collectivism was instrumental rather than </a:t>
            </a:r>
            <a:r>
              <a:rPr lang="en-GB" dirty="0" smtClean="0"/>
              <a:t>solidaristic</a:t>
            </a:r>
            <a:r>
              <a:rPr lang="en-GB" dirty="0" smtClean="0"/>
              <a:t> – they believed in taking collective action to improve their pay and conditions rather than out of belief or principle</a:t>
            </a:r>
          </a:p>
          <a:p>
            <a:pPr marL="514350" indent="-514350">
              <a:buAutoNum type="arabicPeriod"/>
            </a:pPr>
            <a:r>
              <a:rPr lang="en-GB" dirty="0" smtClean="0"/>
              <a:t>Affluent workers leisure had become privatised and home centred</a:t>
            </a:r>
          </a:p>
          <a:p>
            <a:pPr marL="514350" indent="-514350">
              <a:buAutoNum type="arabicPeriod"/>
            </a:pPr>
            <a:r>
              <a:rPr lang="en-GB" dirty="0" smtClean="0"/>
              <a:t>They still voted labour but instrumentally rather than out of principled commitment</a:t>
            </a:r>
          </a:p>
          <a:p>
            <a:pPr marL="514350" indent="-514350">
              <a:buNone/>
            </a:pPr>
            <a:r>
              <a:rPr lang="en-GB" dirty="0" smtClean="0"/>
              <a:t>Go;dthorpe</a:t>
            </a:r>
            <a:r>
              <a:rPr lang="en-GB" dirty="0" smtClean="0"/>
              <a:t> and Lockwood claimed there was  a new ‘privatised and instrumentalist’ working class in the stratification system located between the traditional working class and the middle class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Recent Studies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Devine returned to Luton in the 1990’s to examine what had happened to the ‘affluent workers’</a:t>
            </a:r>
          </a:p>
          <a:p>
            <a:r>
              <a:rPr lang="en-GB" dirty="0" smtClean="0"/>
              <a:t>Reached similar conclusions to </a:t>
            </a:r>
            <a:r>
              <a:rPr lang="en-GB" dirty="0" smtClean="0"/>
              <a:t>Goldthorpe</a:t>
            </a:r>
            <a:r>
              <a:rPr lang="en-GB" dirty="0" smtClean="0"/>
              <a:t> and Lockwood but noted that some of these affluent workers were now voting Conservative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Theoretical Perspectives on Working Class: Marxism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Early Marxism predicted an increasingly conscious working class. Workers ‘</a:t>
            </a:r>
            <a:r>
              <a:rPr lang="en-GB" dirty="0" smtClean="0"/>
              <a:t>immiserised</a:t>
            </a:r>
            <a:r>
              <a:rPr lang="en-GB" dirty="0" smtClean="0"/>
              <a:t>’ by the profit system – longer hours, harsher conditions, low pay would eventually force the working class to ‘wake up’ to or become conscious of their position within capitalism</a:t>
            </a:r>
          </a:p>
          <a:p>
            <a:r>
              <a:rPr lang="en-GB" dirty="0" smtClean="0"/>
              <a:t>They would start with violence and protest but eventually become aware of the need to be political active and revolutionary</a:t>
            </a:r>
          </a:p>
          <a:p>
            <a:r>
              <a:rPr lang="en-GB" dirty="0" smtClean="0"/>
              <a:t>Objective class consciousness would result in a Revolution to abolish capitalism and replace it with communism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Weberians</a:t>
            </a:r>
            <a:r>
              <a:rPr lang="en-GB" dirty="0" smtClean="0"/>
              <a:t> (</a:t>
            </a:r>
            <a:r>
              <a:rPr lang="en-GB" dirty="0" smtClean="0"/>
              <a:t>Goldthorpe</a:t>
            </a:r>
            <a:r>
              <a:rPr lang="en-GB" dirty="0" smtClean="0"/>
              <a:t> and Lockwood)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Divisions within working class limits the nature and extent of class consciousness</a:t>
            </a:r>
          </a:p>
          <a:p>
            <a:r>
              <a:rPr lang="en-GB" dirty="0" smtClean="0"/>
              <a:t>Affluent worker studies show traditional working class values either in decline or changing</a:t>
            </a:r>
          </a:p>
          <a:p>
            <a:r>
              <a:rPr lang="en-GB" dirty="0" smtClean="0"/>
              <a:t>Working class as a whole is divided</a:t>
            </a:r>
            <a:r>
              <a:rPr lang="en-GB" dirty="0"/>
              <a:t> </a:t>
            </a:r>
            <a:r>
              <a:rPr lang="en-GB" dirty="0" smtClean="0"/>
              <a:t>and disempowered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</TotalTime>
  <Words>866</Words>
  <Application>Microsoft Office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The Working Class</vt:lpstr>
      <vt:lpstr>Life Chances and Culture</vt:lpstr>
      <vt:lpstr>Features of Proletarian Traditionalism</vt:lpstr>
      <vt:lpstr>What has happened to the Working class in the last 40 years?</vt:lpstr>
      <vt:lpstr>Embourgeiosement</vt:lpstr>
      <vt:lpstr>Affluent Worker Thesis</vt:lpstr>
      <vt:lpstr>More Recent Studies</vt:lpstr>
      <vt:lpstr>Theoretical Perspectives on Working Class: Marxism</vt:lpstr>
      <vt:lpstr>Weberians (Goldthorpe and Lockwood)</vt:lpstr>
      <vt:lpstr>Neo Marxist (Gramsci, Althusser, Blackburn and Mann</vt:lpstr>
      <vt:lpstr>The Underclass</vt:lpstr>
      <vt:lpstr>Criticisms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Working Class</dc:title>
  <dc:creator>Andy</dc:creator>
  <cp:lastModifiedBy>Andy</cp:lastModifiedBy>
  <cp:revision>2</cp:revision>
  <dcterms:created xsi:type="dcterms:W3CDTF">2014-02-01T15:00:55Z</dcterms:created>
  <dcterms:modified xsi:type="dcterms:W3CDTF">2014-02-01T15:03:19Z</dcterms:modified>
</cp:coreProperties>
</file>