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0"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EDB3DBE-9C7E-41E2-B04B-A98F678C3957}">
          <p14:sldIdLst>
            <p14:sldId id="256"/>
            <p14:sldId id="257"/>
            <p14:sldId id="260"/>
            <p14:sldId id="258"/>
            <p14:sldId id="25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2" d="100"/>
          <a:sy n="82" d="100"/>
        </p:scale>
        <p:origin x="-1212"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A57D6-F7C6-48A0-9977-FAD4169BF5DA}" type="datetimeFigureOut">
              <a:rPr lang="en-US" smtClean="0"/>
              <a:pPr/>
              <a:t>3/13/2014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EEAC95-BCAF-4C98-8FA2-1D70C52AE078}" type="slidenum">
              <a:rPr lang="en-GB" smtClean="0"/>
              <a:pPr/>
              <a:t>‹#›</a:t>
            </a:fld>
            <a:endParaRPr lang="en-GB"/>
          </a:p>
        </p:txBody>
      </p:sp>
    </p:spTree>
    <p:extLst>
      <p:ext uri="{BB962C8B-B14F-4D97-AF65-F5344CB8AC3E}">
        <p14:creationId xmlns:p14="http://schemas.microsoft.com/office/powerpoint/2010/main" val="3832928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EEAC95-BCAF-4C98-8FA2-1D70C52AE078}"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EEAC95-BCAF-4C98-8FA2-1D70C52AE078}"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EEAC95-BCAF-4C98-8FA2-1D70C52AE078}"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2EEAC95-BCAF-4C98-8FA2-1D70C52AE078}" type="slidenum">
              <a:rPr lang="en-GB" smtClean="0"/>
              <a:pPr/>
              <a:t>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8207D1E-981E-40E4-8416-262AAEAA9345}" type="datetimeFigureOut">
              <a:rPr lang="en-US" smtClean="0"/>
              <a:pPr/>
              <a:t>3/13/2014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207D1E-981E-40E4-8416-262AAEAA9345}" type="datetimeFigureOut">
              <a:rPr lang="en-US" smtClean="0"/>
              <a:pPr/>
              <a:t>3/13/2014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207D1E-981E-40E4-8416-262AAEAA9345}" type="datetimeFigureOut">
              <a:rPr lang="en-US" smtClean="0"/>
              <a:pPr/>
              <a:t>3/13/2014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207D1E-981E-40E4-8416-262AAEAA9345}" type="datetimeFigureOut">
              <a:rPr lang="en-US" smtClean="0"/>
              <a:pPr/>
              <a:t>3/13/2014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207D1E-981E-40E4-8416-262AAEAA9345}" type="datetimeFigureOut">
              <a:rPr lang="en-US" smtClean="0"/>
              <a:pPr/>
              <a:t>3/13/2014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8207D1E-981E-40E4-8416-262AAEAA9345}" type="datetimeFigureOut">
              <a:rPr lang="en-US" smtClean="0"/>
              <a:pPr/>
              <a:t>3/13/2014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8207D1E-981E-40E4-8416-262AAEAA9345}" type="datetimeFigureOut">
              <a:rPr lang="en-US" smtClean="0"/>
              <a:pPr/>
              <a:t>3/13/2014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8207D1E-981E-40E4-8416-262AAEAA9345}" type="datetimeFigureOut">
              <a:rPr lang="en-US" smtClean="0"/>
              <a:pPr/>
              <a:t>3/13/2014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207D1E-981E-40E4-8416-262AAEAA9345}" type="datetimeFigureOut">
              <a:rPr lang="en-US" smtClean="0"/>
              <a:pPr/>
              <a:t>3/13/2014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207D1E-981E-40E4-8416-262AAEAA9345}" type="datetimeFigureOut">
              <a:rPr lang="en-US" smtClean="0"/>
              <a:pPr/>
              <a:t>3/13/2014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207D1E-981E-40E4-8416-262AAEAA9345}" type="datetimeFigureOut">
              <a:rPr lang="en-US" smtClean="0"/>
              <a:pPr/>
              <a:t>3/13/2014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ABB465-B41F-42BD-A1B4-FBFB006B864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207D1E-981E-40E4-8416-262AAEAA9345}" type="datetimeFigureOut">
              <a:rPr lang="en-US" smtClean="0"/>
              <a:pPr/>
              <a:t>3/13/2014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BB465-B41F-42BD-A1B4-FBFB006B864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786058"/>
            <a:ext cx="7772400" cy="1470025"/>
          </a:xfrm>
        </p:spPr>
        <p:txBody>
          <a:bodyPr>
            <a:normAutofit/>
          </a:bodyPr>
          <a:lstStyle/>
          <a:p>
            <a:r>
              <a:rPr lang="en-GB" sz="2800" b="1" dirty="0" smtClean="0"/>
              <a:t>Walt – </a:t>
            </a:r>
            <a:r>
              <a:rPr lang="en-GB" dirty="0" smtClean="0"/>
              <a:t/>
            </a:r>
            <a:br>
              <a:rPr lang="en-GB" dirty="0" smtClean="0"/>
            </a:br>
            <a:r>
              <a:rPr lang="en-GB" sz="2400" dirty="0" smtClean="0"/>
              <a:t>What social factors affect social mobility</a:t>
            </a:r>
            <a:r>
              <a:rPr lang="en-GB" sz="2400" dirty="0"/>
              <a:t>?</a:t>
            </a:r>
            <a:r>
              <a:rPr lang="en-GB" sz="2400" dirty="0" smtClean="0"/>
              <a:t> </a:t>
            </a:r>
            <a:endParaRPr lang="en-GB" sz="2400" dirty="0"/>
          </a:p>
        </p:txBody>
      </p:sp>
      <p:sp>
        <p:nvSpPr>
          <p:cNvPr id="3" name="Subtitle 2"/>
          <p:cNvSpPr>
            <a:spLocks noGrp="1"/>
          </p:cNvSpPr>
          <p:nvPr>
            <p:ph type="subTitle" idx="1"/>
          </p:nvPr>
        </p:nvSpPr>
        <p:spPr>
          <a:xfrm>
            <a:off x="642910" y="4714884"/>
            <a:ext cx="8001056" cy="1752600"/>
          </a:xfrm>
        </p:spPr>
        <p:txBody>
          <a:bodyPr>
            <a:normAutofit fontScale="62500" lnSpcReduction="20000"/>
          </a:bodyPr>
          <a:lstStyle/>
          <a:p>
            <a:r>
              <a:rPr lang="en-GB" b="1" dirty="0" err="1" smtClean="0">
                <a:solidFill>
                  <a:schemeClr val="tx1"/>
                </a:solidFill>
              </a:rPr>
              <a:t>Wilfs</a:t>
            </a:r>
            <a:r>
              <a:rPr lang="en-GB" b="1" dirty="0" smtClean="0">
                <a:solidFill>
                  <a:schemeClr val="tx1"/>
                </a:solidFill>
              </a:rPr>
              <a:t> –</a:t>
            </a:r>
          </a:p>
          <a:p>
            <a:r>
              <a:rPr lang="en-GB" dirty="0" smtClean="0">
                <a:solidFill>
                  <a:srgbClr val="FF0000"/>
                </a:solidFill>
              </a:rPr>
              <a:t>I will be able to identify examples of social mobility – E-d</a:t>
            </a:r>
          </a:p>
          <a:p>
            <a:r>
              <a:rPr lang="en-GB" dirty="0" smtClean="0">
                <a:solidFill>
                  <a:srgbClr val="FFC000"/>
                </a:solidFill>
              </a:rPr>
              <a:t>I will be able to explain different forms of mobility using sociological terminology – C-D</a:t>
            </a:r>
          </a:p>
          <a:p>
            <a:r>
              <a:rPr lang="en-GB" dirty="0" smtClean="0">
                <a:solidFill>
                  <a:srgbClr val="00B050"/>
                </a:solidFill>
              </a:rPr>
              <a:t>I will be able to evaluate the extent to which Britain is a society with social mobility – A*-B</a:t>
            </a:r>
            <a:endParaRPr lang="en-GB" dirty="0">
              <a:solidFill>
                <a:srgbClr val="00B050"/>
              </a:solidFill>
            </a:endParaRPr>
          </a:p>
        </p:txBody>
      </p:sp>
      <p:sp>
        <p:nvSpPr>
          <p:cNvPr id="4" name="Title 1"/>
          <p:cNvSpPr txBox="1">
            <a:spLocks/>
          </p:cNvSpPr>
          <p:nvPr/>
        </p:nvSpPr>
        <p:spPr>
          <a:xfrm>
            <a:off x="785786" y="500042"/>
            <a:ext cx="7772400" cy="1857388"/>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2800" b="1" dirty="0" smtClean="0">
                <a:latin typeface="+mj-lt"/>
                <a:ea typeface="+mj-ea"/>
                <a:cs typeface="+mj-cs"/>
              </a:rPr>
              <a:t>Starter – </a:t>
            </a:r>
            <a:r>
              <a:rPr lang="en-GB" sz="2800" dirty="0" smtClean="0">
                <a:latin typeface="+mj-lt"/>
                <a:ea typeface="+mj-ea"/>
                <a:cs typeface="+mj-cs"/>
              </a:rPr>
              <a:t>think about your response in preparation for a class discussion for the following statement...</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2800"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800" b="0" i="0" u="none" strike="noStrike" kern="1200" cap="none" spc="0" normalizeH="0" baseline="0" noProof="0" dirty="0" smtClean="0">
                <a:ln>
                  <a:noFill/>
                </a:ln>
                <a:solidFill>
                  <a:schemeClr val="tx1"/>
                </a:solidFill>
                <a:effectLst/>
                <a:uLnTx/>
                <a:uFillTx/>
                <a:latin typeface="+mj-lt"/>
                <a:ea typeface="+mj-ea"/>
                <a:cs typeface="+mj-cs"/>
              </a:rPr>
              <a:t>Why do children</a:t>
            </a:r>
            <a:r>
              <a:rPr kumimoji="0" lang="en-GB" sz="2800" b="0" i="0" u="none" strike="noStrike" kern="1200" cap="none" spc="0" normalizeH="0" noProof="0" dirty="0" smtClean="0">
                <a:ln>
                  <a:noFill/>
                </a:ln>
                <a:solidFill>
                  <a:schemeClr val="tx1"/>
                </a:solidFill>
                <a:effectLst/>
                <a:uLnTx/>
                <a:uFillTx/>
                <a:latin typeface="+mj-lt"/>
                <a:ea typeface="+mj-ea"/>
                <a:cs typeface="+mj-cs"/>
              </a:rPr>
              <a:t> </a:t>
            </a:r>
            <a:r>
              <a:rPr kumimoji="0" lang="en-GB" sz="2800" b="0" i="0" u="none" strike="noStrike" kern="1200" cap="none" spc="0" normalizeH="0" noProof="0" dirty="0" smtClean="0">
                <a:ln>
                  <a:noFill/>
                </a:ln>
                <a:solidFill>
                  <a:schemeClr val="tx1"/>
                </a:solidFill>
                <a:effectLst/>
                <a:uLnTx/>
                <a:uFillTx/>
                <a:latin typeface="+mj-lt"/>
                <a:ea typeface="+mj-ea"/>
                <a:cs typeface="+mj-cs"/>
              </a:rPr>
              <a:t>from working class families stay in the working class all their lives.</a:t>
            </a:r>
            <a:endParaRPr kumimoji="0" lang="en-GB" sz="2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7" presetClass="entr" presetSubtype="0" fill="hold" grpId="0" nodeType="clickEffect">
                                  <p:stCondLst>
                                    <p:cond delay="0"/>
                                  </p:stCondLst>
                                  <p:iterate type="lt">
                                    <p:tmPct val="50000"/>
                                  </p:iterate>
                                  <p:childTnLst>
                                    <p:set>
                                      <p:cBhvr>
                                        <p:cTn id="29"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30"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32" dur="80"/>
                                        <p:tgtEl>
                                          <p:spTgt spid="3">
                                            <p:txEl>
                                              <p:pRg st="0" end="0"/>
                                            </p:txEl>
                                          </p:spTgt>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37"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39" dur="80"/>
                                        <p:tgtEl>
                                          <p:spTgt spid="3">
                                            <p:txEl>
                                              <p:pRg st="1" end="1"/>
                                            </p:txEl>
                                          </p:spTgt>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27" presetClass="entr" presetSubtype="0" fill="hold" grpId="0" nodeType="clickEffect">
                                  <p:stCondLst>
                                    <p:cond delay="0"/>
                                  </p:stCondLst>
                                  <p:iterate type="lt">
                                    <p:tmPct val="50000"/>
                                  </p:iterate>
                                  <p:childTnLst>
                                    <p:set>
                                      <p:cBhvr>
                                        <p:cTn id="43"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44"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46" dur="80"/>
                                        <p:tgtEl>
                                          <p:spTgt spid="3">
                                            <p:txEl>
                                              <p:pRg st="2" end="2"/>
                                            </p:txEl>
                                          </p:spTgt>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27" presetClass="entr" presetSubtype="0" fill="hold" grpId="0" nodeType="clickEffect">
                                  <p:stCondLst>
                                    <p:cond delay="0"/>
                                  </p:stCondLst>
                                  <p:iterate type="lt">
                                    <p:tmPct val="50000"/>
                                  </p:iterate>
                                  <p:childTnLst>
                                    <p:set>
                                      <p:cBhvr>
                                        <p:cTn id="50" dur="1" fill="hold">
                                          <p:stCondLst>
                                            <p:cond delay="0"/>
                                          </p:stCondLst>
                                        </p:cTn>
                                        <p:tgtEl>
                                          <p:spTgt spid="3">
                                            <p:txEl>
                                              <p:pRg st="3" end="3"/>
                                            </p:txEl>
                                          </p:spTgt>
                                        </p:tgtEl>
                                        <p:attrNameLst>
                                          <p:attrName>style.visibility</p:attrName>
                                        </p:attrNameLst>
                                      </p:cBhvr>
                                      <p:to>
                                        <p:strVal val="visible"/>
                                      </p:to>
                                    </p:set>
                                    <p:anim calcmode="discrete" valueType="clr">
                                      <p:cBhvr override="childStyle">
                                        <p:cTn id="51" dur="80"/>
                                        <p:tgtEl>
                                          <p:spTgt spid="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3">
                                            <p:txEl>
                                              <p:pRg st="3" end="3"/>
                                            </p:txEl>
                                          </p:spTgt>
                                        </p:tgtEl>
                                        <p:attrNameLst>
                                          <p:attrName>fillcolor</p:attrName>
                                        </p:attrNameLst>
                                      </p:cBhvr>
                                      <p:tavLst>
                                        <p:tav tm="0">
                                          <p:val>
                                            <p:clrVal>
                                              <a:schemeClr val="accent2"/>
                                            </p:clrVal>
                                          </p:val>
                                        </p:tav>
                                        <p:tav tm="50000">
                                          <p:val>
                                            <p:clrVal>
                                              <a:schemeClr val="hlink"/>
                                            </p:clrVal>
                                          </p:val>
                                        </p:tav>
                                      </p:tavLst>
                                    </p:anim>
                                    <p:set>
                                      <p:cBhvr>
                                        <p:cTn id="53" dur="80"/>
                                        <p:tgtEl>
                                          <p:spTgt spid="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GB" dirty="0" smtClean="0"/>
              <a:t>Task </a:t>
            </a:r>
            <a:endParaRPr lang="en-GB" dirty="0"/>
          </a:p>
        </p:txBody>
      </p:sp>
      <p:sp>
        <p:nvSpPr>
          <p:cNvPr id="3" name="TextBox 2"/>
          <p:cNvSpPr txBox="1"/>
          <p:nvPr/>
        </p:nvSpPr>
        <p:spPr>
          <a:xfrm>
            <a:off x="285720" y="1285860"/>
            <a:ext cx="8501122" cy="2031325"/>
          </a:xfrm>
          <a:prstGeom prst="rect">
            <a:avLst/>
          </a:prstGeom>
          <a:noFill/>
        </p:spPr>
        <p:txBody>
          <a:bodyPr wrap="square" rtlCol="0">
            <a:spAutoFit/>
          </a:bodyPr>
          <a:lstStyle/>
          <a:p>
            <a:pPr algn="ctr"/>
            <a:r>
              <a:rPr lang="en-GB" b="1" u="sng" dirty="0" smtClean="0">
                <a:solidFill>
                  <a:srgbClr val="FF0000"/>
                </a:solidFill>
              </a:rPr>
              <a:t>Social mobility </a:t>
            </a:r>
            <a:r>
              <a:rPr lang="en-GB" u="sng" dirty="0" smtClean="0">
                <a:solidFill>
                  <a:srgbClr val="FF0000"/>
                </a:solidFill>
              </a:rPr>
              <a:t>refers to movement up and down the class system</a:t>
            </a:r>
            <a:r>
              <a:rPr lang="en-GB" dirty="0" smtClean="0">
                <a:solidFill>
                  <a:srgbClr val="FF0000"/>
                </a:solidFill>
              </a:rPr>
              <a:t>.  There are two ways of measuring mobility</a:t>
            </a:r>
            <a:r>
              <a:rPr lang="en-GB" u="sng" dirty="0" smtClean="0">
                <a:solidFill>
                  <a:srgbClr val="FF0000"/>
                </a:solidFill>
              </a:rPr>
              <a:t>, </a:t>
            </a:r>
            <a:r>
              <a:rPr lang="en-GB" b="1" u="sng" dirty="0" smtClean="0">
                <a:solidFill>
                  <a:srgbClr val="FF0000"/>
                </a:solidFill>
              </a:rPr>
              <a:t>intergenerational</a:t>
            </a:r>
            <a:r>
              <a:rPr lang="en-GB" u="sng" dirty="0" smtClean="0">
                <a:solidFill>
                  <a:srgbClr val="FF0000"/>
                </a:solidFill>
              </a:rPr>
              <a:t> – meaning between generations </a:t>
            </a:r>
            <a:r>
              <a:rPr lang="en-GB" dirty="0" smtClean="0">
                <a:solidFill>
                  <a:srgbClr val="FF0000"/>
                </a:solidFill>
              </a:rPr>
              <a:t>i.e. a child of a working class  parents being successful in education moves up to a middle-class profession and </a:t>
            </a:r>
            <a:r>
              <a:rPr lang="en-GB" b="1" u="sng" dirty="0" smtClean="0">
                <a:solidFill>
                  <a:srgbClr val="FF0000"/>
                </a:solidFill>
              </a:rPr>
              <a:t>intragenerational </a:t>
            </a:r>
            <a:r>
              <a:rPr lang="en-GB" u="sng" dirty="0" smtClean="0">
                <a:solidFill>
                  <a:srgbClr val="FF0000"/>
                </a:solidFill>
              </a:rPr>
              <a:t>– within one generation</a:t>
            </a:r>
            <a:r>
              <a:rPr lang="en-GB" dirty="0" smtClean="0">
                <a:solidFill>
                  <a:srgbClr val="FF0000"/>
                </a:solidFill>
              </a:rPr>
              <a:t>, i.e. a man whose first job is a working class one, but moves up to become a manager. Also, there is </a:t>
            </a:r>
            <a:r>
              <a:rPr lang="en-GB" b="1" u="sng" dirty="0" smtClean="0">
                <a:solidFill>
                  <a:srgbClr val="FF0000"/>
                </a:solidFill>
              </a:rPr>
              <a:t>absolute mobility</a:t>
            </a:r>
            <a:r>
              <a:rPr lang="en-GB" u="sng" dirty="0" smtClean="0">
                <a:solidFill>
                  <a:srgbClr val="FF0000"/>
                </a:solidFill>
              </a:rPr>
              <a:t>, referring to the total of people moving up and down </a:t>
            </a:r>
            <a:r>
              <a:rPr lang="en-GB" dirty="0" smtClean="0">
                <a:solidFill>
                  <a:srgbClr val="FF0000"/>
                </a:solidFill>
              </a:rPr>
              <a:t>and </a:t>
            </a:r>
            <a:r>
              <a:rPr lang="en-GB" b="1" u="sng" dirty="0" smtClean="0">
                <a:solidFill>
                  <a:srgbClr val="FF0000"/>
                </a:solidFill>
              </a:rPr>
              <a:t>relative mobility</a:t>
            </a:r>
            <a:r>
              <a:rPr lang="en-GB" u="sng" dirty="0" smtClean="0">
                <a:solidFill>
                  <a:srgbClr val="FF0000"/>
                </a:solidFill>
              </a:rPr>
              <a:t>, referring to the chances of moving up a social </a:t>
            </a:r>
            <a:r>
              <a:rPr lang="en-GB" u="sng" dirty="0" smtClean="0">
                <a:solidFill>
                  <a:srgbClr val="FF0000"/>
                </a:solidFill>
              </a:rPr>
              <a:t>class from a particular starting point</a:t>
            </a:r>
            <a:r>
              <a:rPr lang="en-GB" dirty="0" smtClean="0">
                <a:solidFill>
                  <a:srgbClr val="FF0000"/>
                </a:solidFill>
              </a:rPr>
              <a:t>.</a:t>
            </a:r>
            <a:endParaRPr lang="en-GB" dirty="0">
              <a:solidFill>
                <a:srgbClr val="FF0000"/>
              </a:solidFill>
            </a:endParaRPr>
          </a:p>
        </p:txBody>
      </p:sp>
      <p:sp>
        <p:nvSpPr>
          <p:cNvPr id="4" name="TextBox 3"/>
          <p:cNvSpPr txBox="1"/>
          <p:nvPr/>
        </p:nvSpPr>
        <p:spPr>
          <a:xfrm>
            <a:off x="1071538" y="3714752"/>
            <a:ext cx="7215238" cy="646331"/>
          </a:xfrm>
          <a:prstGeom prst="rect">
            <a:avLst/>
          </a:prstGeom>
          <a:noFill/>
        </p:spPr>
        <p:txBody>
          <a:bodyPr wrap="square" rtlCol="0">
            <a:spAutoFit/>
          </a:bodyPr>
          <a:lstStyle/>
          <a:p>
            <a:pPr algn="ctr"/>
            <a:r>
              <a:rPr lang="en-GB" dirty="0" smtClean="0"/>
              <a:t>Now, try and note down 4 ways a person might move up the social ladder and 4 ways you might move down the social ladder.</a:t>
            </a:r>
            <a:endParaRPr lang="en-GB" dirty="0"/>
          </a:p>
        </p:txBody>
      </p:sp>
      <p:graphicFrame>
        <p:nvGraphicFramePr>
          <p:cNvPr id="5" name="Table 4"/>
          <p:cNvGraphicFramePr>
            <a:graphicFrameLocks noGrp="1"/>
          </p:cNvGraphicFramePr>
          <p:nvPr/>
        </p:nvGraphicFramePr>
        <p:xfrm>
          <a:off x="1571604" y="4500570"/>
          <a:ext cx="6096000" cy="2038351"/>
        </p:xfrm>
        <a:graphic>
          <a:graphicData uri="http://schemas.openxmlformats.org/drawingml/2006/table">
            <a:tbl>
              <a:tblPr firstRow="1" bandRow="1">
                <a:tableStyleId>{5C22544A-7EE6-4342-B048-85BDC9FD1C3A}</a:tableStyleId>
              </a:tblPr>
              <a:tblGrid>
                <a:gridCol w="3048000"/>
                <a:gridCol w="3048000"/>
              </a:tblGrid>
              <a:tr h="431303">
                <a:tc>
                  <a:txBody>
                    <a:bodyPr/>
                    <a:lstStyle/>
                    <a:p>
                      <a:pPr algn="ctr"/>
                      <a:r>
                        <a:rPr lang="en-GB" dirty="0" smtClean="0"/>
                        <a:t>Up </a:t>
                      </a:r>
                      <a:endParaRPr lang="en-GB" dirty="0"/>
                    </a:p>
                  </a:txBody>
                  <a:tcPr/>
                </a:tc>
                <a:tc>
                  <a:txBody>
                    <a:bodyPr/>
                    <a:lstStyle/>
                    <a:p>
                      <a:pPr algn="ctr"/>
                      <a:r>
                        <a:rPr lang="en-GB" dirty="0" smtClean="0"/>
                        <a:t>Down </a:t>
                      </a:r>
                      <a:endParaRPr lang="en-GB" dirty="0"/>
                    </a:p>
                  </a:txBody>
                  <a:tcPr/>
                </a:tc>
              </a:tr>
              <a:tr h="744442">
                <a:tc>
                  <a:txBody>
                    <a:bodyPr/>
                    <a:lstStyle/>
                    <a:p>
                      <a:r>
                        <a:rPr lang="en-GB" dirty="0" smtClean="0">
                          <a:solidFill>
                            <a:srgbClr val="00B050"/>
                          </a:solidFill>
                        </a:rPr>
                        <a:t>Getting married to someone in a higher class.</a:t>
                      </a:r>
                      <a:endParaRPr lang="en-GB" dirty="0">
                        <a:solidFill>
                          <a:srgbClr val="00B050"/>
                        </a:solidFill>
                      </a:endParaRPr>
                    </a:p>
                  </a:txBody>
                  <a:tcPr/>
                </a:tc>
                <a:tc>
                  <a:txBody>
                    <a:bodyPr/>
                    <a:lstStyle/>
                    <a:p>
                      <a:r>
                        <a:rPr lang="en-GB" dirty="0" smtClean="0">
                          <a:solidFill>
                            <a:srgbClr val="00B050"/>
                          </a:solidFill>
                        </a:rPr>
                        <a:t>Getting divorced.</a:t>
                      </a:r>
                      <a:endParaRPr lang="en-GB" dirty="0">
                        <a:solidFill>
                          <a:srgbClr val="00B050"/>
                        </a:solidFill>
                      </a:endParaRPr>
                    </a:p>
                  </a:txBody>
                  <a:tcPr/>
                </a:tc>
              </a:tr>
              <a:tr h="431303">
                <a:tc>
                  <a:txBody>
                    <a:bodyPr/>
                    <a:lstStyle/>
                    <a:p>
                      <a:r>
                        <a:rPr lang="en-GB" dirty="0" smtClean="0">
                          <a:solidFill>
                            <a:srgbClr val="00B050"/>
                          </a:solidFill>
                        </a:rPr>
                        <a:t>Winning the lottery.</a:t>
                      </a:r>
                      <a:endParaRPr lang="en-GB" dirty="0">
                        <a:solidFill>
                          <a:srgbClr val="00B050"/>
                        </a:solidFill>
                      </a:endParaRPr>
                    </a:p>
                  </a:txBody>
                  <a:tcPr/>
                </a:tc>
                <a:tc>
                  <a:txBody>
                    <a:bodyPr/>
                    <a:lstStyle/>
                    <a:p>
                      <a:r>
                        <a:rPr lang="en-GB" dirty="0" smtClean="0">
                          <a:solidFill>
                            <a:srgbClr val="00B050"/>
                          </a:solidFill>
                        </a:rPr>
                        <a:t>Bankruptcy .</a:t>
                      </a:r>
                      <a:endParaRPr lang="en-GB" dirty="0">
                        <a:solidFill>
                          <a:srgbClr val="00B050"/>
                        </a:solidFill>
                      </a:endParaRPr>
                    </a:p>
                  </a:txBody>
                  <a:tcPr/>
                </a:tc>
              </a:tr>
              <a:tr h="431303">
                <a:tc>
                  <a:txBody>
                    <a:bodyPr/>
                    <a:lstStyle/>
                    <a:p>
                      <a:r>
                        <a:rPr lang="en-GB" dirty="0" smtClean="0">
                          <a:solidFill>
                            <a:srgbClr val="00B050"/>
                          </a:solidFill>
                        </a:rPr>
                        <a:t>Good</a:t>
                      </a:r>
                      <a:r>
                        <a:rPr lang="en-GB" baseline="0" dirty="0" smtClean="0">
                          <a:solidFill>
                            <a:srgbClr val="00B050"/>
                          </a:solidFill>
                        </a:rPr>
                        <a:t> education .</a:t>
                      </a:r>
                      <a:endParaRPr lang="en-GB" dirty="0">
                        <a:solidFill>
                          <a:srgbClr val="00B050"/>
                        </a:solidFill>
                      </a:endParaRPr>
                    </a:p>
                  </a:txBody>
                  <a:tcPr/>
                </a:tc>
                <a:tc>
                  <a:txBody>
                    <a:bodyPr/>
                    <a:lstStyle/>
                    <a:p>
                      <a:r>
                        <a:rPr lang="en-GB" dirty="0" smtClean="0">
                          <a:solidFill>
                            <a:srgbClr val="00B050"/>
                          </a:solidFill>
                        </a:rPr>
                        <a:t>Being</a:t>
                      </a:r>
                      <a:r>
                        <a:rPr lang="en-GB" baseline="0" dirty="0" smtClean="0">
                          <a:solidFill>
                            <a:srgbClr val="00B050"/>
                          </a:solidFill>
                        </a:rPr>
                        <a:t> robbed .</a:t>
                      </a:r>
                      <a:endParaRPr lang="en-GB" dirty="0">
                        <a:solidFill>
                          <a:srgbClr val="00B050"/>
                        </a:solidFill>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3"/>
                                        </p:tgtEl>
                                        <p:attrNameLst>
                                          <p:attrName>style.visibility</p:attrName>
                                        </p:attrNameLst>
                                      </p:cBhvr>
                                      <p:to>
                                        <p:strVal val="visible"/>
                                      </p:to>
                                    </p:set>
                                    <p:anim calcmode="discrete" valueType="clr">
                                      <p:cBhvr override="childStyle">
                                        <p:cTn id="17"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3"/>
                                        </p:tgtEl>
                                        <p:attrNameLst>
                                          <p:attrName>fillcolor</p:attrName>
                                        </p:attrNameLst>
                                      </p:cBhvr>
                                      <p:tavLst>
                                        <p:tav tm="0">
                                          <p:val>
                                            <p:clrVal>
                                              <a:schemeClr val="accent2"/>
                                            </p:clrVal>
                                          </p:val>
                                        </p:tav>
                                        <p:tav tm="50000">
                                          <p:val>
                                            <p:clrVal>
                                              <a:schemeClr val="hlink"/>
                                            </p:clrVal>
                                          </p:val>
                                        </p:tav>
                                      </p:tavLst>
                                    </p:anim>
                                    <p:set>
                                      <p:cBhvr>
                                        <p:cTn id="19" dur="80"/>
                                        <p:tgtEl>
                                          <p:spTgt spid="3"/>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dissolve">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Factors</a:t>
            </a:r>
            <a:endParaRPr lang="en-GB" dirty="0"/>
          </a:p>
        </p:txBody>
      </p:sp>
      <p:sp>
        <p:nvSpPr>
          <p:cNvPr id="4" name="Subtitle 3"/>
          <p:cNvSpPr>
            <a:spLocks noGrp="1"/>
          </p:cNvSpPr>
          <p:nvPr>
            <p:ph idx="1"/>
          </p:nvPr>
        </p:nvSpPr>
        <p:spPr/>
        <p:txBody>
          <a:bodyPr>
            <a:normAutofit fontScale="25000" lnSpcReduction="20000"/>
          </a:bodyPr>
          <a:lstStyle/>
          <a:p>
            <a:pPr marL="0" indent="0">
              <a:buNone/>
            </a:pPr>
            <a:r>
              <a:rPr lang="en-GB" sz="8600" b="1" i="1" dirty="0"/>
              <a:t>Education/Training</a:t>
            </a:r>
            <a:r>
              <a:rPr lang="en-GB" sz="8600" dirty="0"/>
              <a:t/>
            </a:r>
            <a:br>
              <a:rPr lang="en-GB" sz="8600" dirty="0"/>
            </a:br>
            <a:r>
              <a:rPr lang="en-GB" sz="8600" b="1" i="1" dirty="0"/>
              <a:t>Poverty</a:t>
            </a:r>
            <a:r>
              <a:rPr lang="en-GB" sz="8600" dirty="0"/>
              <a:t/>
            </a:r>
            <a:br>
              <a:rPr lang="en-GB" sz="8600" dirty="0"/>
            </a:br>
            <a:r>
              <a:rPr lang="en-GB" sz="8600" b="1" i="1" dirty="0"/>
              <a:t>Cultural values/aspirations</a:t>
            </a:r>
            <a:r>
              <a:rPr lang="en-GB" sz="8600" dirty="0"/>
              <a:t/>
            </a:r>
            <a:br>
              <a:rPr lang="en-GB" sz="8600" dirty="0"/>
            </a:br>
            <a:r>
              <a:rPr lang="en-GB" sz="8600" b="1" i="1" dirty="0"/>
              <a:t>Family structure</a:t>
            </a:r>
            <a:r>
              <a:rPr lang="en-GB" sz="8600" dirty="0"/>
              <a:t/>
            </a:r>
            <a:br>
              <a:rPr lang="en-GB" sz="8600" dirty="0"/>
            </a:br>
            <a:r>
              <a:rPr lang="en-GB" sz="8600" b="1" i="1" dirty="0"/>
              <a:t>Innate intelligence</a:t>
            </a:r>
            <a:r>
              <a:rPr lang="en-GB" sz="8600" dirty="0"/>
              <a:t/>
            </a:r>
            <a:br>
              <a:rPr lang="en-GB" sz="8600" dirty="0"/>
            </a:br>
            <a:r>
              <a:rPr lang="en-GB" sz="8600" b="1" i="1" dirty="0"/>
              <a:t>Inheritance</a:t>
            </a:r>
            <a:r>
              <a:rPr lang="en-GB" sz="8600" dirty="0"/>
              <a:t/>
            </a:r>
            <a:br>
              <a:rPr lang="en-GB" sz="8600" dirty="0"/>
            </a:br>
            <a:r>
              <a:rPr lang="en-GB" sz="8600" b="1" i="1" dirty="0"/>
              <a:t>Ascribed status</a:t>
            </a:r>
            <a:r>
              <a:rPr lang="en-GB" sz="8600" dirty="0"/>
              <a:t/>
            </a:r>
            <a:br>
              <a:rPr lang="en-GB" sz="8600" dirty="0"/>
            </a:br>
            <a:r>
              <a:rPr lang="en-GB" sz="8600" b="1" i="1" dirty="0"/>
              <a:t>Luck</a:t>
            </a:r>
            <a:r>
              <a:rPr lang="en-GB" sz="8600" dirty="0"/>
              <a:t/>
            </a:r>
            <a:br>
              <a:rPr lang="en-GB" sz="8600" dirty="0"/>
            </a:br>
            <a:r>
              <a:rPr lang="en-GB" sz="8600" b="1" i="1" dirty="0"/>
              <a:t>Ethnicity/gender</a:t>
            </a:r>
            <a:r>
              <a:rPr lang="en-GB" sz="8600" dirty="0"/>
              <a:t/>
            </a:r>
            <a:br>
              <a:rPr lang="en-GB" sz="8600" dirty="0"/>
            </a:br>
            <a:r>
              <a:rPr lang="en-GB" sz="8600" b="1" i="1" dirty="0"/>
              <a:t>Hard work/effort</a:t>
            </a:r>
            <a:r>
              <a:rPr lang="en-GB" sz="8600" dirty="0"/>
              <a:t/>
            </a:r>
            <a:br>
              <a:rPr lang="en-GB" sz="8600" dirty="0"/>
            </a:br>
            <a:r>
              <a:rPr lang="en-GB" sz="8600" b="1" i="1" dirty="0"/>
              <a:t>marriage/divorce</a:t>
            </a:r>
            <a:r>
              <a:rPr lang="en-GB" sz="8600" dirty="0"/>
              <a:t/>
            </a:r>
            <a:br>
              <a:rPr lang="en-GB" sz="8600" dirty="0"/>
            </a:br>
            <a:r>
              <a:rPr lang="en-GB" sz="8600" b="1" i="1" dirty="0"/>
              <a:t>Economic change</a:t>
            </a:r>
            <a:r>
              <a:rPr lang="en-GB" sz="8600" dirty="0"/>
              <a:t/>
            </a:r>
            <a:br>
              <a:rPr lang="en-GB" sz="8600" dirty="0"/>
            </a:br>
            <a:r>
              <a:rPr lang="en-GB" sz="8600" b="1" i="1" dirty="0"/>
              <a:t>Age</a:t>
            </a:r>
            <a:r>
              <a:rPr lang="en-GB" sz="8600" dirty="0"/>
              <a:t/>
            </a:r>
            <a:br>
              <a:rPr lang="en-GB" sz="8600" dirty="0"/>
            </a:br>
            <a:r>
              <a:rPr lang="en-GB" sz="8600" b="1" i="1" dirty="0" smtClean="0"/>
              <a:t>Region</a:t>
            </a:r>
          </a:p>
          <a:p>
            <a:pPr marL="0" indent="0">
              <a:buNone/>
            </a:pPr>
            <a:endParaRPr lang="en-GB" sz="8600" b="1" i="1" dirty="0"/>
          </a:p>
          <a:p>
            <a:pPr marL="0" indent="0">
              <a:buNone/>
            </a:pPr>
            <a:r>
              <a:rPr lang="en-GB" sz="8600" b="1" i="1" dirty="0" smtClean="0"/>
              <a:t>How might these factors affect social mobility up and down?</a:t>
            </a:r>
            <a:r>
              <a:rPr lang="en-GB" dirty="0"/>
              <a:t/>
            </a:r>
            <a:br>
              <a:rPr lang="en-GB" dirty="0"/>
            </a:br>
            <a:r>
              <a:rPr lang="en-GB" dirty="0"/>
              <a:t/>
            </a:r>
            <a:br>
              <a:rPr lang="en-GB" dirty="0"/>
            </a:br>
            <a:r>
              <a:rPr lang="en-GB" dirty="0"/>
              <a:t/>
            </a:r>
            <a:br>
              <a:rPr lang="en-GB" dirty="0"/>
            </a:br>
            <a:r>
              <a:rPr lang="en-GB" dirty="0"/>
              <a:t/>
            </a:r>
            <a:br>
              <a:rPr lang="en-GB" dirty="0"/>
            </a:br>
            <a:endParaRPr lang="en-GB" dirty="0"/>
          </a:p>
          <a:p>
            <a:pPr marL="0" indent="0">
              <a:buNone/>
            </a:pPr>
            <a:r>
              <a:rPr lang="en-GB" dirty="0"/>
              <a:t/>
            </a:r>
            <a:br>
              <a:rPr lang="en-GB" dirty="0"/>
            </a:br>
            <a:r>
              <a:rPr lang="en-GB" dirty="0"/>
              <a:t/>
            </a:r>
            <a:br>
              <a:rPr lang="en-GB" dirty="0"/>
            </a:br>
            <a:r>
              <a:rPr lang="en-GB" dirty="0"/>
              <a:t/>
            </a:r>
            <a:br>
              <a:rPr lang="en-GB" dirty="0"/>
            </a:br>
            <a:r>
              <a:rPr lang="en-GB" dirty="0"/>
              <a:t/>
            </a:r>
            <a:br>
              <a:rPr lang="en-GB" dirty="0"/>
            </a:br>
            <a:endParaRPr lang="en-GB" dirty="0"/>
          </a:p>
          <a:p>
            <a:endParaRPr lang="en-GB" dirty="0"/>
          </a:p>
        </p:txBody>
      </p:sp>
    </p:spTree>
    <p:extLst>
      <p:ext uri="{BB962C8B-B14F-4D97-AF65-F5344CB8AC3E}">
        <p14:creationId xmlns:p14="http://schemas.microsoft.com/office/powerpoint/2010/main" val="4002145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718"/>
          </a:xfrm>
        </p:spPr>
        <p:txBody>
          <a:bodyPr>
            <a:normAutofit fontScale="90000"/>
          </a:bodyPr>
          <a:lstStyle/>
          <a:p>
            <a:r>
              <a:rPr lang="en-GB" dirty="0" smtClean="0"/>
              <a:t>Task </a:t>
            </a:r>
            <a:endParaRPr lang="en-GB" dirty="0"/>
          </a:p>
        </p:txBody>
      </p:sp>
      <p:sp>
        <p:nvSpPr>
          <p:cNvPr id="3" name="TextBox 2"/>
          <p:cNvSpPr txBox="1"/>
          <p:nvPr/>
        </p:nvSpPr>
        <p:spPr>
          <a:xfrm>
            <a:off x="357158" y="857232"/>
            <a:ext cx="8429684" cy="1077218"/>
          </a:xfrm>
          <a:prstGeom prst="rect">
            <a:avLst/>
          </a:prstGeom>
          <a:noFill/>
        </p:spPr>
        <p:txBody>
          <a:bodyPr wrap="square" rtlCol="0">
            <a:spAutoFit/>
          </a:bodyPr>
          <a:lstStyle/>
          <a:p>
            <a:pPr algn="ctr"/>
            <a:r>
              <a:rPr lang="en-GB" sz="1600" dirty="0" smtClean="0"/>
              <a:t>With a partner, design a snakes and ladders game on social mobility. You need 4-5 examples of situations where you might move up a social class and down a class. Remember a ladder needs to be drawn to move up, a snake needs top be drawn to go down a class and the length of these could link to the potential higher or lower movement. Use the examples discussed earlier.</a:t>
            </a:r>
            <a:endParaRPr lang="en-GB" sz="1600" dirty="0"/>
          </a:p>
        </p:txBody>
      </p:sp>
      <p:sp>
        <p:nvSpPr>
          <p:cNvPr id="4" name="TextBox 3"/>
          <p:cNvSpPr txBox="1"/>
          <p:nvPr/>
        </p:nvSpPr>
        <p:spPr>
          <a:xfrm>
            <a:off x="428596" y="2000240"/>
            <a:ext cx="8143932" cy="4524315"/>
          </a:xfrm>
          <a:prstGeom prst="rect">
            <a:avLst/>
          </a:prstGeom>
          <a:noFill/>
        </p:spPr>
        <p:txBody>
          <a:bodyPr wrap="square" rtlCol="0">
            <a:spAutoFit/>
          </a:bodyPr>
          <a:lstStyle/>
          <a:p>
            <a:r>
              <a:rPr lang="en-GB" sz="1600" dirty="0" smtClean="0">
                <a:solidFill>
                  <a:srgbClr val="00B050"/>
                </a:solidFill>
              </a:rPr>
              <a:t>Grade E-G</a:t>
            </a:r>
          </a:p>
          <a:p>
            <a:pPr marL="342900" indent="-342900">
              <a:buFont typeface="+mj-lt"/>
              <a:buAutoNum type="arabicPeriod"/>
            </a:pPr>
            <a:r>
              <a:rPr lang="en-GB" sz="1600" dirty="0" smtClean="0">
                <a:solidFill>
                  <a:srgbClr val="00B050"/>
                </a:solidFill>
              </a:rPr>
              <a:t>Give 2 examples of how a person might move up a class and 2 ways you might move down a class.</a:t>
            </a:r>
          </a:p>
          <a:p>
            <a:pPr marL="342900" indent="-342900">
              <a:buFont typeface="+mj-lt"/>
              <a:buAutoNum type="arabicPeriod"/>
            </a:pPr>
            <a:r>
              <a:rPr lang="en-GB" sz="1600" dirty="0" smtClean="0">
                <a:solidFill>
                  <a:srgbClr val="00B050"/>
                </a:solidFill>
              </a:rPr>
              <a:t>Do you believe there is more chance of moving up or down a social class today? Why?</a:t>
            </a:r>
          </a:p>
          <a:p>
            <a:pPr marL="342900" indent="-342900"/>
            <a:endParaRPr lang="en-GB" sz="1600" dirty="0"/>
          </a:p>
          <a:p>
            <a:pPr marL="342900" indent="-342900"/>
            <a:r>
              <a:rPr lang="en-GB" sz="1600" dirty="0" smtClean="0">
                <a:solidFill>
                  <a:srgbClr val="FF0000"/>
                </a:solidFill>
              </a:rPr>
              <a:t>Grade C-D</a:t>
            </a:r>
          </a:p>
          <a:p>
            <a:pPr marL="342900" indent="-342900">
              <a:buFont typeface="+mj-lt"/>
              <a:buAutoNum type="arabicPeriod"/>
            </a:pPr>
            <a:r>
              <a:rPr lang="en-GB" sz="1600" dirty="0" smtClean="0">
                <a:solidFill>
                  <a:srgbClr val="FF0000"/>
                </a:solidFill>
              </a:rPr>
              <a:t>What is meant by social mobility?</a:t>
            </a:r>
          </a:p>
          <a:p>
            <a:pPr marL="342900" indent="-342900">
              <a:buFont typeface="+mj-lt"/>
              <a:buAutoNum type="arabicPeriod"/>
            </a:pPr>
            <a:r>
              <a:rPr lang="en-GB" sz="1600" dirty="0" smtClean="0">
                <a:solidFill>
                  <a:srgbClr val="FF0000"/>
                </a:solidFill>
              </a:rPr>
              <a:t>What is meant by relative mobility?</a:t>
            </a:r>
          </a:p>
          <a:p>
            <a:pPr marL="342900" indent="-342900">
              <a:buFont typeface="+mj-lt"/>
              <a:buAutoNum type="arabicPeriod"/>
            </a:pPr>
            <a:r>
              <a:rPr lang="en-GB" sz="1600" dirty="0" smtClean="0">
                <a:solidFill>
                  <a:srgbClr val="FF0000"/>
                </a:solidFill>
              </a:rPr>
              <a:t>What is meant by absolute mobility?</a:t>
            </a:r>
          </a:p>
          <a:p>
            <a:pPr marL="342900" indent="-342900">
              <a:buFont typeface="+mj-lt"/>
              <a:buAutoNum type="arabicPeriod"/>
            </a:pPr>
            <a:r>
              <a:rPr lang="en-GB" sz="1600" dirty="0" smtClean="0">
                <a:solidFill>
                  <a:srgbClr val="FF0000"/>
                </a:solidFill>
              </a:rPr>
              <a:t>Why in the 20</a:t>
            </a:r>
            <a:r>
              <a:rPr lang="en-GB" sz="1600" baseline="30000" dirty="0" smtClean="0">
                <a:solidFill>
                  <a:srgbClr val="FF0000"/>
                </a:solidFill>
              </a:rPr>
              <a:t>th</a:t>
            </a:r>
            <a:r>
              <a:rPr lang="en-GB" sz="1600" dirty="0" smtClean="0">
                <a:solidFill>
                  <a:srgbClr val="FF0000"/>
                </a:solidFill>
              </a:rPr>
              <a:t> century, have more people been moving up social classes?</a:t>
            </a:r>
          </a:p>
          <a:p>
            <a:pPr marL="342900" indent="-342900">
              <a:buFont typeface="+mj-lt"/>
              <a:buAutoNum type="arabicPeriod"/>
            </a:pPr>
            <a:r>
              <a:rPr lang="en-GB" sz="1600" dirty="0" smtClean="0">
                <a:solidFill>
                  <a:srgbClr val="FF0000"/>
                </a:solidFill>
              </a:rPr>
              <a:t>Can somebody move from the working class straight into the upper class? Why?</a:t>
            </a:r>
          </a:p>
          <a:p>
            <a:pPr marL="342900" indent="-342900">
              <a:buFont typeface="+mj-lt"/>
              <a:buAutoNum type="arabicPeriod"/>
            </a:pPr>
            <a:endParaRPr lang="en-GB" sz="1600" dirty="0"/>
          </a:p>
          <a:p>
            <a:pPr marL="342900" indent="-342900"/>
            <a:r>
              <a:rPr lang="en-GB" sz="1600" dirty="0" smtClean="0">
                <a:solidFill>
                  <a:srgbClr val="0070C0"/>
                </a:solidFill>
              </a:rPr>
              <a:t>Grade A*-B (can use page 75 if needed)</a:t>
            </a:r>
          </a:p>
          <a:p>
            <a:pPr marL="342900" indent="-342900">
              <a:buFont typeface="+mj-lt"/>
              <a:buAutoNum type="arabicPeriod"/>
            </a:pPr>
            <a:r>
              <a:rPr lang="en-GB" sz="1600" dirty="0" smtClean="0">
                <a:solidFill>
                  <a:srgbClr val="0070C0"/>
                </a:solidFill>
              </a:rPr>
              <a:t>What is meant by the term meritocracy?</a:t>
            </a:r>
          </a:p>
          <a:p>
            <a:pPr marL="342900" indent="-342900">
              <a:buFont typeface="+mj-lt"/>
              <a:buAutoNum type="arabicPeriod"/>
            </a:pPr>
            <a:r>
              <a:rPr lang="en-GB" sz="1600" dirty="0" smtClean="0">
                <a:solidFill>
                  <a:srgbClr val="0070C0"/>
                </a:solidFill>
              </a:rPr>
              <a:t>Does social mobility link to achieved or ascribed status? Why?</a:t>
            </a:r>
          </a:p>
          <a:p>
            <a:pPr marL="342900" indent="-342900">
              <a:buFont typeface="+mj-lt"/>
              <a:buAutoNum type="arabicPeriod"/>
            </a:pPr>
            <a:r>
              <a:rPr lang="en-GB" sz="1600" dirty="0" smtClean="0">
                <a:solidFill>
                  <a:srgbClr val="0070C0"/>
                </a:solidFill>
              </a:rPr>
              <a:t>Would you describe Britain as an open or closed system?</a:t>
            </a:r>
          </a:p>
          <a:p>
            <a:pPr marL="342900" indent="-342900">
              <a:buFont typeface="+mj-lt"/>
              <a:buAutoNum type="arabicPeriod"/>
            </a:pPr>
            <a:r>
              <a:rPr lang="en-GB" sz="1600" dirty="0" smtClean="0">
                <a:solidFill>
                  <a:srgbClr val="0070C0"/>
                </a:solidFill>
              </a:rPr>
              <a:t>Answer the following statement using arguments of and against, and your own opinion.</a:t>
            </a:r>
          </a:p>
          <a:p>
            <a:pPr marL="342900" indent="-342900" algn="ctr"/>
            <a:r>
              <a:rPr lang="en-GB" sz="1600" b="1" dirty="0" smtClean="0">
                <a:solidFill>
                  <a:srgbClr val="0070C0"/>
                </a:solidFill>
              </a:rPr>
              <a:t>Britain is a meritocratic society.</a:t>
            </a:r>
            <a:endParaRPr lang="en-GB" sz="16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4"/>
                                        </p:tgtEl>
                                        <p:attrNameLst>
                                          <p:attrName>style.visibility</p:attrName>
                                        </p:attrNameLst>
                                      </p:cBhvr>
                                      <p:to>
                                        <p:strVal val="visible"/>
                                      </p:to>
                                    </p:set>
                                    <p:anim calcmode="discrete" valueType="clr">
                                      <p:cBhvr override="childStyle">
                                        <p:cTn id="22"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4"/>
                                        </p:tgtEl>
                                        <p:attrNameLst>
                                          <p:attrName>fillcolor</p:attrName>
                                        </p:attrNameLst>
                                      </p:cBhvr>
                                      <p:tavLst>
                                        <p:tav tm="0">
                                          <p:val>
                                            <p:clrVal>
                                              <a:schemeClr val="accent2"/>
                                            </p:clrVal>
                                          </p:val>
                                        </p:tav>
                                        <p:tav tm="50000">
                                          <p:val>
                                            <p:clrVal>
                                              <a:schemeClr val="hlink"/>
                                            </p:clrVal>
                                          </p:val>
                                        </p:tav>
                                      </p:tavLst>
                                    </p:anim>
                                    <p:set>
                                      <p:cBhvr>
                                        <p:cTn id="24" dur="8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GB" dirty="0" smtClean="0"/>
              <a:t>Plenary </a:t>
            </a:r>
            <a:endParaRPr lang="en-GB" dirty="0"/>
          </a:p>
        </p:txBody>
      </p:sp>
      <p:sp>
        <p:nvSpPr>
          <p:cNvPr id="3" name="TextBox 2"/>
          <p:cNvSpPr txBox="1"/>
          <p:nvPr/>
        </p:nvSpPr>
        <p:spPr>
          <a:xfrm>
            <a:off x="500034" y="1857364"/>
            <a:ext cx="8286808" cy="2862322"/>
          </a:xfrm>
          <a:prstGeom prst="rect">
            <a:avLst/>
          </a:prstGeom>
          <a:noFill/>
        </p:spPr>
        <p:txBody>
          <a:bodyPr wrap="square" rtlCol="0">
            <a:spAutoFit/>
          </a:bodyPr>
          <a:lstStyle/>
          <a:p>
            <a:pPr algn="ctr"/>
            <a:r>
              <a:rPr lang="en-GB" dirty="0" smtClean="0"/>
              <a:t>Swap your answers with the person next to you. You are going to peer assess each others work. Once you have marked it, you need to grade it using the learning outcomes below. Once you have your work back, note whether you agree or disagree with this grade and why.</a:t>
            </a:r>
          </a:p>
          <a:p>
            <a:pPr algn="ctr"/>
            <a:endParaRPr lang="en-GB" dirty="0"/>
          </a:p>
          <a:p>
            <a:pPr algn="ctr"/>
            <a:r>
              <a:rPr lang="en-GB" dirty="0" smtClean="0">
                <a:solidFill>
                  <a:srgbClr val="00B050"/>
                </a:solidFill>
              </a:rPr>
              <a:t>I will be able to identify examples of social mobility – E-G</a:t>
            </a:r>
          </a:p>
          <a:p>
            <a:pPr algn="ctr"/>
            <a:r>
              <a:rPr lang="en-GB" dirty="0" smtClean="0">
                <a:solidFill>
                  <a:srgbClr val="FF0000"/>
                </a:solidFill>
              </a:rPr>
              <a:t>I will be able to explain different forms of mobility using sociological terminology – C-D</a:t>
            </a:r>
          </a:p>
          <a:p>
            <a:pPr algn="ctr"/>
            <a:r>
              <a:rPr lang="en-GB" dirty="0" smtClean="0">
                <a:solidFill>
                  <a:srgbClr val="0070C0"/>
                </a:solidFill>
              </a:rPr>
              <a:t>I will be able to evaluate the extent to which Britain is a society with social mobility – A*-B</a:t>
            </a:r>
          </a:p>
          <a:p>
            <a:pPr algn="ct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3"/>
                                        </p:tgtEl>
                                        <p:attrNameLst>
                                          <p:attrName>style.visibility</p:attrName>
                                        </p:attrNameLst>
                                      </p:cBhvr>
                                      <p:to>
                                        <p:strVal val="visible"/>
                                      </p:to>
                                    </p:set>
                                    <p:anim calcmode="discrete" valueType="clr">
                                      <p:cBhvr override="childStyle">
                                        <p:cTn id="25"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
                                        </p:tgtEl>
                                        <p:attrNameLst>
                                          <p:attrName>fillcolor</p:attrName>
                                        </p:attrNameLst>
                                      </p:cBhvr>
                                      <p:tavLst>
                                        <p:tav tm="0">
                                          <p:val>
                                            <p:clrVal>
                                              <a:schemeClr val="accent2"/>
                                            </p:clrVal>
                                          </p:val>
                                        </p:tav>
                                        <p:tav tm="50000">
                                          <p:val>
                                            <p:clrVal>
                                              <a:schemeClr val="hlink"/>
                                            </p:clrVal>
                                          </p:val>
                                        </p:tav>
                                      </p:tavLst>
                                    </p:anim>
                                    <p:set>
                                      <p:cBhvr>
                                        <p:cTn id="27" dur="80"/>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596</Words>
  <Application>Microsoft Office PowerPoint</Application>
  <PresentationFormat>On-screen Show (4:3)</PresentationFormat>
  <Paragraphs>53</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Walt –  What social factors affect social mobility? </vt:lpstr>
      <vt:lpstr>Task </vt:lpstr>
      <vt:lpstr>Factors</vt:lpstr>
      <vt:lpstr>Task </vt:lpstr>
      <vt:lpstr>Plenary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 –  To understand to concept of social mobility.</dc:title>
  <dc:creator>Windows User</dc:creator>
  <cp:lastModifiedBy>Andrew Walker</cp:lastModifiedBy>
  <cp:revision>9</cp:revision>
  <dcterms:created xsi:type="dcterms:W3CDTF">2010-05-11T16:25:34Z</dcterms:created>
  <dcterms:modified xsi:type="dcterms:W3CDTF">2014-03-13T16:50:42Z</dcterms:modified>
</cp:coreProperties>
</file>