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17" name="Footer Placeholder 16"/>
          <p:cNvSpPr>
            <a:spLocks noGrp="1"/>
          </p:cNvSpPr>
          <p:nvPr>
            <p:ph type="ftr" sz="quarter" idx="11"/>
          </p:nvPr>
        </p:nvSpPr>
        <p:spPr/>
        <p:txBody>
          <a:bodyPr/>
          <a:lstStyle/>
          <a:p>
            <a:endParaRPr lang="en-GB" dirty="0"/>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6BC2AB5-23BF-42B2-B6F5-2EA0B3140A23}" type="slidenum">
              <a:rPr lang="en-GB" smtClean="0"/>
              <a:t>‹#›</a:t>
            </a:fld>
            <a:endParaRPr lang="en-GB"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BC2AB5-23BF-42B2-B6F5-2EA0B3140A23}" type="slidenum">
              <a:rPr lang="en-GB" smtClean="0"/>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BC2AB5-23BF-42B2-B6F5-2EA0B3140A23}" type="slidenum">
              <a:rPr lang="en-GB" smtClean="0"/>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6BC2AB5-23BF-42B2-B6F5-2EA0B3140A23}" type="slidenum">
              <a:rPr lang="en-GB" smtClean="0"/>
              <a:t>‹#›</a:t>
            </a:fld>
            <a:endParaRPr lang="en-GB" dirty="0"/>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5" name="Footer Placeholder 4"/>
          <p:cNvSpPr>
            <a:spLocks noGrp="1"/>
          </p:cNvSpPr>
          <p:nvPr>
            <p:ph type="ftr" sz="quarter" idx="11"/>
          </p:nvPr>
        </p:nvSpPr>
        <p:spPr>
          <a:xfrm>
            <a:off x="800100" y="6172200"/>
            <a:ext cx="4000500" cy="457200"/>
          </a:xfrm>
        </p:spPr>
        <p:txBody>
          <a:bodyPr/>
          <a:lstStyle/>
          <a:p>
            <a:endParaRPr lang="en-GB" dirty="0"/>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6BC2AB5-23BF-42B2-B6F5-2EA0B3140A23}" type="slidenum">
              <a:rPr lang="en-GB" smtClean="0"/>
              <a:t>‹#›</a:t>
            </a:fld>
            <a:endParaRPr lang="en-GB"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BC2AB5-23BF-42B2-B6F5-2EA0B3140A23}" type="slidenum">
              <a:rPr lang="en-GB" smtClean="0"/>
              <a:t>‹#›</a:t>
            </a:fld>
            <a:endParaRPr lang="en-GB" dirty="0"/>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6BC2AB5-23BF-42B2-B6F5-2EA0B3140A23}" type="slidenum">
              <a:rPr lang="en-GB" smtClean="0"/>
              <a:t>‹#›</a:t>
            </a:fld>
            <a:endParaRPr lang="en-GB" dirty="0"/>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6BC2AB5-23BF-42B2-B6F5-2EA0B3140A23}"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6BC2AB5-23BF-42B2-B6F5-2EA0B3140A23}"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6BC2AB5-23BF-42B2-B6F5-2EA0B3140A23}" type="slidenum">
              <a:rPr lang="en-GB" smtClean="0"/>
              <a:t>‹#›</a:t>
            </a:fld>
            <a:endParaRPr lang="en-GB"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7FDFB82-CD7B-4479-B8FC-D21BE10C4AB3}" type="datetimeFigureOut">
              <a:rPr lang="en-GB" smtClean="0"/>
              <a:t>17/11/2012</a:t>
            </a:fld>
            <a:endParaRPr lang="en-GB" dirty="0"/>
          </a:p>
        </p:txBody>
      </p:sp>
      <p:sp>
        <p:nvSpPr>
          <p:cNvPr id="6" name="Footer Placeholder 5"/>
          <p:cNvSpPr>
            <a:spLocks noGrp="1"/>
          </p:cNvSpPr>
          <p:nvPr>
            <p:ph type="ftr" sz="quarter" idx="11"/>
          </p:nvPr>
        </p:nvSpPr>
        <p:spPr>
          <a:xfrm>
            <a:off x="914400" y="6172200"/>
            <a:ext cx="3886200" cy="457200"/>
          </a:xfrm>
        </p:spPr>
        <p:txBody>
          <a:bodyPr/>
          <a:lstStyle/>
          <a:p>
            <a:endParaRPr lang="en-GB" dirty="0"/>
          </a:p>
        </p:txBody>
      </p:sp>
      <p:sp>
        <p:nvSpPr>
          <p:cNvPr id="7" name="Slide Number Placeholder 6"/>
          <p:cNvSpPr>
            <a:spLocks noGrp="1"/>
          </p:cNvSpPr>
          <p:nvPr>
            <p:ph type="sldNum" sz="quarter" idx="12"/>
          </p:nvPr>
        </p:nvSpPr>
        <p:spPr>
          <a:xfrm>
            <a:off x="146304" y="6208776"/>
            <a:ext cx="457200" cy="457200"/>
          </a:xfrm>
        </p:spPr>
        <p:txBody>
          <a:bodyPr/>
          <a:lstStyle/>
          <a:p>
            <a:fld id="{D6BC2AB5-23BF-42B2-B6F5-2EA0B3140A23}" type="slidenum">
              <a:rPr lang="en-GB" smtClean="0"/>
              <a:t>‹#›</a:t>
            </a:fld>
            <a:endParaRPr lang="en-GB"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7FDFB82-CD7B-4479-B8FC-D21BE10C4AB3}" type="datetimeFigureOut">
              <a:rPr lang="en-GB" smtClean="0"/>
              <a:t>17/11/2012</a:t>
            </a:fld>
            <a:endParaRPr lang="en-GB" dirty="0"/>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GB" dirty="0"/>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6BC2AB5-23BF-42B2-B6F5-2EA0B3140A23}" type="slidenum">
              <a:rPr lang="en-GB" smtClean="0"/>
              <a:t>‹#›</a:t>
            </a:fld>
            <a:endParaRPr lang="en-GB"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educationforum.co.uk/"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GB" dirty="0" smtClean="0">
                <a:hlinkClick r:id="rId2"/>
              </a:rPr>
              <a:t>www.educationforum.co.uk</a:t>
            </a:r>
            <a:r>
              <a:rPr lang="en-GB" dirty="0" smtClean="0"/>
              <a:t> </a:t>
            </a:r>
            <a:endParaRPr lang="en-GB" dirty="0"/>
          </a:p>
        </p:txBody>
      </p:sp>
      <p:sp>
        <p:nvSpPr>
          <p:cNvPr id="2" name="Title 1"/>
          <p:cNvSpPr>
            <a:spLocks noGrp="1"/>
          </p:cNvSpPr>
          <p:nvPr>
            <p:ph type="ctrTitle"/>
          </p:nvPr>
        </p:nvSpPr>
        <p:spPr/>
        <p:txBody>
          <a:bodyPr/>
          <a:lstStyle/>
          <a:p>
            <a:r>
              <a:rPr lang="en-GB" dirty="0" smtClean="0"/>
              <a:t>Political Parties</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Origins of Today’s Political </a:t>
            </a:r>
            <a:r>
              <a:rPr lang="en-GB" dirty="0"/>
              <a:t>P</a:t>
            </a:r>
            <a:r>
              <a:rPr lang="en-GB" dirty="0" smtClean="0"/>
              <a:t>arties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In 18</a:t>
            </a:r>
            <a:r>
              <a:rPr lang="en-GB" baseline="30000" dirty="0" smtClean="0"/>
              <a:t>th</a:t>
            </a:r>
            <a:r>
              <a:rPr lang="en-GB" dirty="0" smtClean="0"/>
              <a:t> and early 19</a:t>
            </a:r>
            <a:r>
              <a:rPr lang="en-GB" baseline="30000" dirty="0" smtClean="0"/>
              <a:t>th</a:t>
            </a:r>
            <a:r>
              <a:rPr lang="en-GB" dirty="0" smtClean="0"/>
              <a:t> century England parties were loose groupings of M.P.s with broadly similar views. Only the very rich could vote and only the extremely rich could stand for parliament. 2 parties – the Whigs and Tories</a:t>
            </a:r>
          </a:p>
          <a:p>
            <a:r>
              <a:rPr lang="en-GB" dirty="0" smtClean="0"/>
              <a:t>Between 1832 and 1928 all adults gradually got the vote and political parties changed. Today they need to appeal to a mass electorate so need structures, efficient organization and very clear policies that appeal to many.</a:t>
            </a:r>
          </a:p>
          <a:p>
            <a:r>
              <a:rPr lang="en-GB" dirty="0" smtClean="0"/>
              <a:t>In 1832 the Tories became the Conservatives. In 1865 the whigs became the Liberals and in 1900 the Labour Party was established</a:t>
            </a:r>
            <a:endParaRPr lang="en-GB"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Consensus Interpretations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Pluralists and </a:t>
            </a:r>
            <a:r>
              <a:rPr lang="en-GB" dirty="0" smtClean="0"/>
              <a:t>functionists</a:t>
            </a:r>
            <a:r>
              <a:rPr lang="en-GB" dirty="0" smtClean="0"/>
              <a:t> see political parties as ‘the cornerstone of democracy’</a:t>
            </a:r>
          </a:p>
          <a:p>
            <a:r>
              <a:rPr lang="en-GB" dirty="0" smtClean="0"/>
              <a:t>‘Without political parties democracy would be impossible’ (DALTON &amp; WITTENBURG 2002)</a:t>
            </a:r>
          </a:p>
          <a:p>
            <a:r>
              <a:rPr lang="en-GB" dirty="0" smtClean="0"/>
              <a:t>Parties provide the link between the people and the State – to win power they must both represent the people and be responsive to the people</a:t>
            </a:r>
          </a:p>
          <a:p>
            <a:r>
              <a:rPr lang="en-GB" dirty="0" smtClean="0"/>
              <a:t>Parties offer the element of CHOICE which marks democracy as something different from dictatorship</a:t>
            </a:r>
          </a:p>
          <a:p>
            <a:pPr>
              <a:buNone/>
            </a:pPr>
            <a:r>
              <a:rPr lang="en-GB" dirty="0" smtClean="0"/>
              <a:t>‘liberal democracy is characterised by a competitive struggle for the peoples’ vote’ (J SCHUMPETER)</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Conflict Interpretations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Marxists see mainstream political parties as offering only the illusion of choice and the illusion of democracy. Parties pretend to be different and fool the people into believing they have a real choice when actually all parties ultimately act in the interests of capitalism</a:t>
            </a:r>
          </a:p>
          <a:p>
            <a:r>
              <a:rPr lang="en-GB" dirty="0" smtClean="0"/>
              <a:t>Mainstream parties therefore ‘set a political agenda’ (LUKES) where real alternatives are never offered or promoted</a:t>
            </a:r>
          </a:p>
          <a:p>
            <a:r>
              <a:rPr lang="en-GB" dirty="0" smtClean="0"/>
              <a:t>Some Marxists see a positive role for revolutionary political parties as leading and educating the working class in the need for communism (VANGUARD party)</a:t>
            </a:r>
          </a:p>
          <a:p>
            <a:r>
              <a:rPr lang="en-GB" dirty="0" smtClean="0"/>
              <a:t>Radical feminists see mainstream parties as essentially male dominated forces and part of a superstructure which supports and promotes patriarchy</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lstStyle/>
          <a:p>
            <a:pPr>
              <a:buNone/>
            </a:pPr>
            <a:r>
              <a:rPr lang="en-GB" b="1" dirty="0" smtClean="0"/>
              <a:t>Consensus theory </a:t>
            </a:r>
            <a:r>
              <a:rPr lang="en-GB" dirty="0" smtClean="0"/>
              <a:t>suggests parties have the following positive functions:</a:t>
            </a:r>
          </a:p>
          <a:p>
            <a:pPr>
              <a:buNone/>
            </a:pPr>
            <a:r>
              <a:rPr lang="en-GB" b="1" dirty="0" smtClean="0"/>
              <a:t>Fighting Elections </a:t>
            </a:r>
            <a:r>
              <a:rPr lang="en-GB" dirty="0" smtClean="0"/>
              <a:t>– parties offer a CHOICE of government essential for the legitimacy of government. Political authority is legitimate because it is based on the consent of the people. By fighting elections political leaders are made ACCOUNTABLE to the people</a:t>
            </a:r>
          </a:p>
          <a:p>
            <a:pPr>
              <a:buNone/>
            </a:pP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lstStyle/>
          <a:p>
            <a:pPr>
              <a:buNone/>
            </a:pPr>
            <a:r>
              <a:rPr lang="en-GB" b="1" dirty="0" smtClean="0"/>
              <a:t>Policy Making </a:t>
            </a:r>
            <a:r>
              <a:rPr lang="en-GB" dirty="0" smtClean="0"/>
              <a:t>– parties offer a set of coherent policies to the people which HASVE to have a broad appeal if the party is to win power. No party can ever win power with just a section of the population supporting them so winning policy is a fair reflection of what the people want to happen</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lstStyle/>
          <a:p>
            <a:pPr>
              <a:buNone/>
            </a:pPr>
            <a:r>
              <a:rPr lang="en-GB" b="1" dirty="0" smtClean="0"/>
              <a:t>Government</a:t>
            </a:r>
            <a:r>
              <a:rPr lang="en-GB" dirty="0" smtClean="0"/>
              <a:t> – parties for governments and are therefore an essential feature of our system. The party which wins a majority of M.Ps in  Parliament chooses the Prime Minister and forms the government – prime Ministers are not directly elected like Presidents in the USA.</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lstStyle/>
          <a:p>
            <a:pPr>
              <a:buNone/>
            </a:pPr>
            <a:r>
              <a:rPr lang="en-GB" dirty="0" smtClean="0"/>
              <a:t>The </a:t>
            </a:r>
            <a:r>
              <a:rPr lang="en-GB" b="1" dirty="0" smtClean="0"/>
              <a:t>Representative Function </a:t>
            </a:r>
            <a:r>
              <a:rPr lang="en-GB" dirty="0" smtClean="0"/>
              <a:t>– parties have to win a significant proportion of votes to achieve power – they therefore have to represent the views of lots of people in order to win.</a:t>
            </a:r>
          </a:p>
          <a:p>
            <a:pPr>
              <a:buNone/>
            </a:pPr>
            <a:r>
              <a:rPr lang="en-GB" dirty="0" smtClean="0"/>
              <a:t>They also have to change in they lose – they are therefore also </a:t>
            </a:r>
            <a:r>
              <a:rPr lang="en-GB" b="1" dirty="0" smtClean="0"/>
              <a:t>RESPONSIVE</a:t>
            </a:r>
            <a:r>
              <a:rPr lang="en-GB" dirty="0" smtClean="0"/>
              <a:t>  to the views of the people</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Functions of Political Parties</a:t>
            </a:r>
            <a:endParaRPr lang="en-GB" dirty="0"/>
          </a:p>
        </p:txBody>
      </p:sp>
      <p:sp>
        <p:nvSpPr>
          <p:cNvPr id="3" name="Content Placeholder 2"/>
          <p:cNvSpPr>
            <a:spLocks noGrp="1"/>
          </p:cNvSpPr>
          <p:nvPr>
            <p:ph sz="quarter" idx="1"/>
          </p:nvPr>
        </p:nvSpPr>
        <p:spPr/>
        <p:txBody>
          <a:bodyPr/>
          <a:lstStyle/>
          <a:p>
            <a:r>
              <a:rPr lang="en-GB" b="1" dirty="0" smtClean="0"/>
              <a:t>Conflict theory </a:t>
            </a:r>
            <a:r>
              <a:rPr lang="en-GB" dirty="0" smtClean="0"/>
              <a:t>suggests that parties serve an </a:t>
            </a:r>
            <a:r>
              <a:rPr lang="en-GB" b="1" dirty="0" smtClean="0"/>
              <a:t>IDEOLOGICAL</a:t>
            </a:r>
            <a:r>
              <a:rPr lang="en-GB" dirty="0" smtClean="0"/>
              <a:t> function creating the ‘illusion’ of democracy and fairness and an </a:t>
            </a:r>
            <a:r>
              <a:rPr lang="en-GB" b="1" dirty="0" smtClean="0"/>
              <a:t>AGENDA SETTING</a:t>
            </a:r>
            <a:r>
              <a:rPr lang="en-GB" dirty="0" smtClean="0"/>
              <a:t> function in defining the terms of debate and discussion to policies which support capitalism – challenging or revolutionary views are marginalised and discarded as ‘extreme’ ‘lefty’ or ‘Looney’</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TotalTime>
  <Words>597</Words>
  <Application>Microsoft Office PowerPoint</Application>
  <PresentationFormat>On-screen Show (4:3)</PresentationFormat>
  <Paragraphs>29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Equity</vt:lpstr>
      <vt:lpstr>Political Parties</vt:lpstr>
      <vt:lpstr>Origins of Today’s Political Parties</vt:lpstr>
      <vt:lpstr>Consensus Interpretations</vt:lpstr>
      <vt:lpstr>Conflict Interpretations</vt:lpstr>
      <vt:lpstr>Functions of Political Parties</vt:lpstr>
      <vt:lpstr>Functions of Political Parties</vt:lpstr>
      <vt:lpstr>Functions of Political Parties</vt:lpstr>
      <vt:lpstr>Functions of Political Parties</vt:lpstr>
      <vt:lpstr>Functions of Political Parties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Political Parties</dc:title>
  <dc:creator>Andy</dc:creator>
  <cp:lastModifiedBy>Andy</cp:lastModifiedBy>
  <cp:revision>1</cp:revision>
  <dcterms:created xsi:type="dcterms:W3CDTF">2012-11-17T12:43:02Z</dcterms:created>
  <dcterms:modified xsi:type="dcterms:W3CDTF">2012-11-17T13:10:08Z</dcterms:modified>
</cp:coreProperties>
</file>