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89D539B-09EF-4AC0-85AA-A4352DB89296}" type="slidenum">
              <a:rPr lang="en-GB" smtClean="0"/>
              <a:t>‹#›</a:t>
            </a:fld>
            <a:endParaRPr lang="en-GB"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9D539B-09EF-4AC0-85AA-A4352DB89296}"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9D539B-09EF-4AC0-85AA-A4352DB89296}"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9D539B-09EF-4AC0-85AA-A4352DB89296}" type="slidenum">
              <a:rPr lang="en-GB" smtClean="0"/>
              <a:t>‹#›</a:t>
            </a:fld>
            <a:endParaRPr lang="en-GB"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5" name="Footer Placeholder 4"/>
          <p:cNvSpPr>
            <a:spLocks noGrp="1"/>
          </p:cNvSpPr>
          <p:nvPr>
            <p:ph type="ftr" sz="quarter" idx="11"/>
          </p:nvPr>
        </p:nvSpPr>
        <p:spPr>
          <a:xfrm>
            <a:off x="800100" y="6172200"/>
            <a:ext cx="4000500" cy="457200"/>
          </a:xfrm>
        </p:spPr>
        <p:txBody>
          <a:bodyPr/>
          <a:lstStyle/>
          <a:p>
            <a:endParaRPr lang="en-GB"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89D539B-09EF-4AC0-85AA-A4352DB89296}"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9D539B-09EF-4AC0-85AA-A4352DB89296}" type="slidenum">
              <a:rPr lang="en-GB" smtClean="0"/>
              <a:t>‹#›</a:t>
            </a:fld>
            <a:endParaRPr lang="en-GB"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89D539B-09EF-4AC0-85AA-A4352DB89296}" type="slidenum">
              <a:rPr lang="en-GB" smtClean="0"/>
              <a:t>‹#›</a:t>
            </a:fld>
            <a:endParaRPr lang="en-GB"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89D539B-09EF-4AC0-85AA-A4352DB89296}"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89D539B-09EF-4AC0-85AA-A4352DB89296}"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9D539B-09EF-4AC0-85AA-A4352DB89296}" type="slidenum">
              <a:rPr lang="en-GB" smtClean="0"/>
              <a:t>‹#›</a:t>
            </a:fld>
            <a:endParaRPr lang="en-GB"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54ABA9-A24E-48C4-8908-07D91AC4D2BF}" type="datetimeFigureOut">
              <a:rPr lang="en-GB" smtClean="0"/>
              <a:t>12/05/2014</a:t>
            </a:fld>
            <a:endParaRPr lang="en-GB" dirty="0"/>
          </a:p>
        </p:txBody>
      </p:sp>
      <p:sp>
        <p:nvSpPr>
          <p:cNvPr id="6" name="Footer Placeholder 5"/>
          <p:cNvSpPr>
            <a:spLocks noGrp="1"/>
          </p:cNvSpPr>
          <p:nvPr>
            <p:ph type="ftr" sz="quarter" idx="11"/>
          </p:nvPr>
        </p:nvSpPr>
        <p:spPr>
          <a:xfrm>
            <a:off x="914400" y="6172200"/>
            <a:ext cx="3886200" cy="457200"/>
          </a:xfrm>
        </p:spPr>
        <p:txBody>
          <a:bodyPr/>
          <a:lstStyle/>
          <a:p>
            <a:endParaRPr lang="en-GB" dirty="0"/>
          </a:p>
        </p:txBody>
      </p:sp>
      <p:sp>
        <p:nvSpPr>
          <p:cNvPr id="7" name="Slide Number Placeholder 6"/>
          <p:cNvSpPr>
            <a:spLocks noGrp="1"/>
          </p:cNvSpPr>
          <p:nvPr>
            <p:ph type="sldNum" sz="quarter" idx="12"/>
          </p:nvPr>
        </p:nvSpPr>
        <p:spPr>
          <a:xfrm>
            <a:off x="146304" y="6208776"/>
            <a:ext cx="457200" cy="457200"/>
          </a:xfrm>
        </p:spPr>
        <p:txBody>
          <a:bodyPr/>
          <a:lstStyle/>
          <a:p>
            <a:fld id="{289D539B-09EF-4AC0-85AA-A4352DB89296}" type="slidenum">
              <a:rPr lang="en-GB" smtClean="0"/>
              <a:t>‹#›</a:t>
            </a:fld>
            <a:endParaRPr lang="en-GB"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54ABA9-A24E-48C4-8908-07D91AC4D2BF}" type="datetimeFigureOut">
              <a:rPr lang="en-GB" smtClean="0"/>
              <a:t>12/05/2014</a:t>
            </a:fld>
            <a:endParaRPr lang="en-GB"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89D539B-09EF-4AC0-85AA-A4352DB89296}"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ducationforum.co.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hlinkClick r:id="rId2"/>
              </a:rPr>
              <a:t>www.educationforum.co.uk</a:t>
            </a:r>
            <a:r>
              <a:rPr lang="en-GB" dirty="0" smtClean="0"/>
              <a:t> </a:t>
            </a:r>
            <a:endParaRPr lang="en-GB" dirty="0"/>
          </a:p>
        </p:txBody>
      </p:sp>
      <p:sp>
        <p:nvSpPr>
          <p:cNvPr id="2" name="Title 1"/>
          <p:cNvSpPr>
            <a:spLocks noGrp="1"/>
          </p:cNvSpPr>
          <p:nvPr>
            <p:ph type="ctrTitle"/>
          </p:nvPr>
        </p:nvSpPr>
        <p:spPr/>
        <p:txBody>
          <a:bodyPr/>
          <a:lstStyle/>
          <a:p>
            <a:r>
              <a:rPr lang="en-GB" dirty="0" smtClean="0"/>
              <a:t>Political Participation: </a:t>
            </a:r>
            <a:r>
              <a:rPr lang="en-GB" smtClean="0"/>
              <a:t>Old Politics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Voter Turnout Recent Elections</a:t>
            </a:r>
            <a:endParaRPr lang="en-GB" dirty="0"/>
          </a:p>
        </p:txBody>
      </p:sp>
      <p:sp>
        <p:nvSpPr>
          <p:cNvPr id="3" name="Content Placeholder 2"/>
          <p:cNvSpPr>
            <a:spLocks noGrp="1"/>
          </p:cNvSpPr>
          <p:nvPr>
            <p:ph sz="quarter" idx="1"/>
          </p:nvPr>
        </p:nvSpPr>
        <p:spPr/>
        <p:txBody>
          <a:bodyPr>
            <a:normAutofit/>
          </a:bodyPr>
          <a:lstStyle/>
          <a:p>
            <a:r>
              <a:rPr lang="en-GB" dirty="0" smtClean="0"/>
              <a:t>1979 – 76%</a:t>
            </a:r>
          </a:p>
          <a:p>
            <a:r>
              <a:rPr lang="en-GB" dirty="0" smtClean="0"/>
              <a:t>1983 – 73%</a:t>
            </a:r>
          </a:p>
          <a:p>
            <a:r>
              <a:rPr lang="en-GB" dirty="0" smtClean="0"/>
              <a:t>1987 – 75%</a:t>
            </a:r>
          </a:p>
          <a:p>
            <a:r>
              <a:rPr lang="en-GB" dirty="0" smtClean="0"/>
              <a:t>1992 – 78%</a:t>
            </a:r>
          </a:p>
          <a:p>
            <a:r>
              <a:rPr lang="en-GB" dirty="0" smtClean="0"/>
              <a:t>1997 – 71%</a:t>
            </a:r>
          </a:p>
          <a:p>
            <a:r>
              <a:rPr lang="en-GB" dirty="0" smtClean="0">
                <a:solidFill>
                  <a:srgbClr val="FF0000"/>
                </a:solidFill>
              </a:rPr>
              <a:t>2001 – 59%</a:t>
            </a:r>
          </a:p>
          <a:p>
            <a:r>
              <a:rPr lang="en-GB" dirty="0" smtClean="0"/>
              <a:t>2005 – 61%</a:t>
            </a:r>
          </a:p>
          <a:p>
            <a:r>
              <a:rPr lang="en-GB" dirty="0" smtClean="0"/>
              <a:t>2010 – 76%</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and Voting</a:t>
            </a:r>
            <a:endParaRPr lang="en-GB" dirty="0"/>
          </a:p>
        </p:txBody>
      </p:sp>
      <p:sp>
        <p:nvSpPr>
          <p:cNvPr id="3" name="Content Placeholder 2"/>
          <p:cNvSpPr>
            <a:spLocks noGrp="1"/>
          </p:cNvSpPr>
          <p:nvPr>
            <p:ph sz="quarter" idx="1"/>
          </p:nvPr>
        </p:nvSpPr>
        <p:spPr/>
        <p:txBody>
          <a:bodyPr>
            <a:normAutofit/>
          </a:bodyPr>
          <a:lstStyle/>
          <a:p>
            <a:pPr>
              <a:buNone/>
            </a:pPr>
            <a:r>
              <a:rPr lang="en-GB" dirty="0" smtClean="0"/>
              <a:t>Gender differences in voting have all but disappeared – there used to be a marked tendency for women to vote Conservative – traditional family values</a:t>
            </a:r>
          </a:p>
          <a:p>
            <a:pPr>
              <a:buNone/>
            </a:pPr>
            <a:r>
              <a:rPr lang="en-GB" b="1" dirty="0" smtClean="0"/>
              <a:t>Why the Change?</a:t>
            </a:r>
          </a:p>
          <a:p>
            <a:pPr>
              <a:buNone/>
            </a:pPr>
            <a:r>
              <a:rPr lang="en-GB" dirty="0" smtClean="0"/>
              <a:t>Impact of equal opp legislation – more women now work</a:t>
            </a:r>
          </a:p>
          <a:p>
            <a:pPr>
              <a:buNone/>
            </a:pPr>
            <a:r>
              <a:rPr lang="en-GB" dirty="0" smtClean="0"/>
              <a:t>Changing position of women in society</a:t>
            </a:r>
          </a:p>
          <a:p>
            <a:pPr>
              <a:buNone/>
            </a:pPr>
            <a:r>
              <a:rPr lang="en-GB" dirty="0" smtClean="0"/>
              <a:t>Movement of Labour to the centre</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Ethnicity and Voting</a:t>
            </a:r>
            <a:endParaRPr lang="en-GB" dirty="0"/>
          </a:p>
        </p:txBody>
      </p:sp>
      <p:sp>
        <p:nvSpPr>
          <p:cNvPr id="3" name="Content Placeholder 2"/>
          <p:cNvSpPr>
            <a:spLocks noGrp="1"/>
          </p:cNvSpPr>
          <p:nvPr>
            <p:ph sz="quarter" idx="1"/>
          </p:nvPr>
        </p:nvSpPr>
        <p:spPr/>
        <p:txBody>
          <a:bodyPr/>
          <a:lstStyle/>
          <a:p>
            <a:r>
              <a:rPr lang="en-GB" dirty="0" smtClean="0"/>
              <a:t>4:5 Black and ethnic minority voters vote Labour</a:t>
            </a:r>
          </a:p>
          <a:p>
            <a:r>
              <a:rPr lang="en-GB" dirty="0" smtClean="0"/>
              <a:t>Why?</a:t>
            </a:r>
          </a:p>
          <a:p>
            <a:pPr marL="514350" indent="-514350">
              <a:buAutoNum type="arabicPeriod"/>
            </a:pPr>
            <a:r>
              <a:rPr lang="en-GB" dirty="0" smtClean="0"/>
              <a:t>Class</a:t>
            </a:r>
          </a:p>
          <a:p>
            <a:pPr marL="514350" indent="-514350">
              <a:buAutoNum type="arabicPeriod"/>
            </a:pPr>
            <a:r>
              <a:rPr lang="en-GB" dirty="0" smtClean="0"/>
              <a:t>Policy – left wing more positive about immigration and equality</a:t>
            </a:r>
          </a:p>
          <a:p>
            <a:pPr marL="514350" indent="-514350">
              <a:buAutoNum type="arabicPeriod"/>
            </a:pPr>
            <a:r>
              <a:rPr lang="en-GB" dirty="0" smtClean="0"/>
              <a:t>Party image – Conservative very white and upper/middle class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and Voting</a:t>
            </a:r>
            <a:endParaRPr lang="en-GB" dirty="0"/>
          </a:p>
        </p:txBody>
      </p:sp>
      <p:sp>
        <p:nvSpPr>
          <p:cNvPr id="3" name="Content Placeholder 2"/>
          <p:cNvSpPr>
            <a:spLocks noGrp="1"/>
          </p:cNvSpPr>
          <p:nvPr>
            <p:ph sz="quarter" idx="1"/>
          </p:nvPr>
        </p:nvSpPr>
        <p:spPr/>
        <p:txBody>
          <a:bodyPr>
            <a:normAutofit/>
          </a:bodyPr>
          <a:lstStyle/>
          <a:p>
            <a:r>
              <a:rPr lang="en-GB" dirty="0" smtClean="0"/>
              <a:t>Old more likely to vote Conservative and young Labour although in recent elections the differences have become less marked</a:t>
            </a:r>
          </a:p>
          <a:p>
            <a:r>
              <a:rPr lang="en-GB" b="1" dirty="0" smtClean="0"/>
              <a:t>Why? </a:t>
            </a:r>
            <a:r>
              <a:rPr lang="en-GB" dirty="0" smtClean="0"/>
              <a:t>Old commitment to traditional values, young more likely to be attracted to change and new ideas</a:t>
            </a:r>
          </a:p>
          <a:p>
            <a:r>
              <a:rPr lang="en-GB" dirty="0" smtClean="0"/>
              <a:t>Young far less likely to vote at all and more likely to engage in New Politics</a:t>
            </a:r>
          </a:p>
          <a:p>
            <a:r>
              <a:rPr lang="en-GB" dirty="0" smtClean="0"/>
              <a:t>Why? – Old politics seen as irrelevant to their lives, image of politicians, young people more likely to feel strongly about the specific moral issues NSMs tend to represent</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Region and Voting</a:t>
            </a:r>
            <a:endParaRPr lang="en-GB" dirty="0"/>
          </a:p>
        </p:txBody>
      </p:sp>
      <p:sp>
        <p:nvSpPr>
          <p:cNvPr id="3" name="Content Placeholder 2"/>
          <p:cNvSpPr>
            <a:spLocks noGrp="1"/>
          </p:cNvSpPr>
          <p:nvPr>
            <p:ph sz="quarter" idx="1"/>
          </p:nvPr>
        </p:nvSpPr>
        <p:spPr/>
        <p:txBody>
          <a:bodyPr>
            <a:normAutofit/>
          </a:bodyPr>
          <a:lstStyle/>
          <a:p>
            <a:r>
              <a:rPr lang="en-GB" dirty="0" smtClean="0"/>
              <a:t>North/Scotland/ S Wales – Labour and SNP/PC</a:t>
            </a:r>
          </a:p>
          <a:p>
            <a:r>
              <a:rPr lang="en-GB" dirty="0" smtClean="0"/>
              <a:t>South – Conservative</a:t>
            </a:r>
          </a:p>
          <a:p>
            <a:r>
              <a:rPr lang="en-GB" dirty="0" smtClean="0"/>
              <a:t>South West – Liberal Democrat</a:t>
            </a:r>
          </a:p>
          <a:p>
            <a:r>
              <a:rPr lang="en-GB" dirty="0" smtClean="0"/>
              <a:t>N Ireland – politics based on religious divide</a:t>
            </a:r>
          </a:p>
          <a:p>
            <a:pPr>
              <a:buNone/>
            </a:pPr>
            <a:r>
              <a:rPr lang="en-GB" dirty="0" smtClean="0"/>
              <a:t>Why the North-South divide</a:t>
            </a:r>
          </a:p>
          <a:p>
            <a:pPr marL="514350" indent="-514350">
              <a:buAutoNum type="arabicPeriod"/>
            </a:pPr>
            <a:r>
              <a:rPr lang="en-GB" dirty="0" smtClean="0"/>
              <a:t>Economic differences – CLASS</a:t>
            </a:r>
          </a:p>
          <a:p>
            <a:pPr marL="514350" indent="-514350">
              <a:buAutoNum type="arabicPeriod"/>
            </a:pPr>
            <a:r>
              <a:rPr lang="en-GB" dirty="0" smtClean="0"/>
              <a:t>Decline of traditional industry</a:t>
            </a:r>
          </a:p>
          <a:p>
            <a:pPr marL="514350" indent="-514350">
              <a:buAutoNum type="arabicPeriod"/>
            </a:pPr>
            <a:r>
              <a:rPr lang="en-GB" dirty="0" smtClean="0"/>
              <a:t>Local issues such as peripheral nationalism and religion</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Trends in Voting behaviour</a:t>
            </a:r>
            <a:endParaRPr lang="en-GB" dirty="0"/>
          </a:p>
        </p:txBody>
      </p:sp>
      <p:sp>
        <p:nvSpPr>
          <p:cNvPr id="3" name="Content Placeholder 2"/>
          <p:cNvSpPr>
            <a:spLocks noGrp="1"/>
          </p:cNvSpPr>
          <p:nvPr>
            <p:ph sz="quarter" idx="1"/>
          </p:nvPr>
        </p:nvSpPr>
        <p:spPr/>
        <p:txBody>
          <a:bodyPr/>
          <a:lstStyle/>
          <a:p>
            <a:r>
              <a:rPr lang="en-GB" dirty="0" smtClean="0"/>
              <a:t>Class and other social factors still important but most declining – </a:t>
            </a:r>
            <a:r>
              <a:rPr lang="en-GB" b="1" dirty="0" smtClean="0"/>
              <a:t>is a more volatile policy preference model emerging?</a:t>
            </a:r>
            <a:endParaRPr lang="en-GB"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Parties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Since universal suffrage 1928 modern political parties have emerged</a:t>
            </a:r>
          </a:p>
          <a:p>
            <a:r>
              <a:rPr lang="en-GB" dirty="0" smtClean="0"/>
              <a:t>Parties have to present a clear set of policies in their manifestos to get elected</a:t>
            </a:r>
          </a:p>
          <a:p>
            <a:pPr>
              <a:buNone/>
            </a:pPr>
            <a:r>
              <a:rPr lang="en-GB" b="1" dirty="0" smtClean="0"/>
              <a:t>Interpretations</a:t>
            </a:r>
          </a:p>
          <a:p>
            <a:r>
              <a:rPr lang="en-GB" u="sng" dirty="0" smtClean="0"/>
              <a:t>Pluralist/Functionalist: The</a:t>
            </a:r>
            <a:r>
              <a:rPr lang="en-GB" dirty="0" smtClean="0"/>
              <a:t> ‘cornerstone of democracy’ (Dalton and Wattenburg) – without political parties representative democracy would be unthinkable</a:t>
            </a:r>
          </a:p>
          <a:p>
            <a:r>
              <a:rPr lang="en-GB" u="sng" dirty="0" smtClean="0"/>
              <a:t>Marxists</a:t>
            </a:r>
            <a:r>
              <a:rPr lang="en-GB" dirty="0" smtClean="0"/>
              <a:t> claim mainstream parties simply offer the illusion of choice and democracy whilst all parties are essentially ‘capitalist parties’ managing the capitalist system on behalf of the capitalists</a:t>
            </a:r>
          </a:p>
          <a:p>
            <a:r>
              <a:rPr lang="en-GB" u="sng" dirty="0" smtClean="0"/>
              <a:t>Elite theorists </a:t>
            </a:r>
            <a:r>
              <a:rPr lang="en-GB" dirty="0" smtClean="0"/>
              <a:t>suggest parties play an important role in mobilising the masses but real power resides within the elite</a:t>
            </a:r>
          </a:p>
          <a:p>
            <a:pPr>
              <a:buNone/>
            </a:pP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Political Parties</a:t>
            </a:r>
            <a:endParaRPr lang="en-GB" dirty="0"/>
          </a:p>
        </p:txBody>
      </p:sp>
      <p:sp>
        <p:nvSpPr>
          <p:cNvPr id="3" name="Content Placeholder 2"/>
          <p:cNvSpPr>
            <a:spLocks noGrp="1"/>
          </p:cNvSpPr>
          <p:nvPr>
            <p:ph sz="quarter" idx="1"/>
          </p:nvPr>
        </p:nvSpPr>
        <p:spPr/>
        <p:txBody>
          <a:bodyPr>
            <a:normAutofit/>
          </a:bodyPr>
          <a:lstStyle/>
          <a:p>
            <a:pPr marL="514350" indent="-514350">
              <a:buAutoNum type="arabicPeriod"/>
            </a:pPr>
            <a:r>
              <a:rPr lang="en-GB" dirty="0" smtClean="0"/>
              <a:t>Fighting elections – competing for government... J </a:t>
            </a:r>
            <a:r>
              <a:rPr lang="en-GB" dirty="0"/>
              <a:t>S</a:t>
            </a:r>
            <a:r>
              <a:rPr lang="en-GB" dirty="0" smtClean="0"/>
              <a:t>chumpeter defines democracy as ‘the competitive struggle for the peoples vote’</a:t>
            </a:r>
          </a:p>
          <a:p>
            <a:pPr marL="514350" indent="-514350">
              <a:buAutoNum type="arabicPeriod"/>
            </a:pPr>
            <a:r>
              <a:rPr lang="en-GB" dirty="0" smtClean="0"/>
              <a:t>Policy Making – important as makes up future legislation -  must appeal to a broad range of opinion</a:t>
            </a:r>
          </a:p>
          <a:p>
            <a:pPr marL="514350" indent="-514350">
              <a:buAutoNum type="arabicPeriod"/>
            </a:pPr>
            <a:r>
              <a:rPr lang="en-GB" dirty="0" smtClean="0"/>
              <a:t>Forming and leading Government – government in UK is formed by largest party in Commons – party leaders become Prime Minister</a:t>
            </a:r>
          </a:p>
          <a:p>
            <a:pPr marL="514350" indent="-514350">
              <a:buAutoNum type="arabicPeriod"/>
            </a:pPr>
            <a:r>
              <a:rPr lang="en-GB" dirty="0" smtClean="0"/>
              <a:t>Representative Function – once elected a party must represent the whole nation</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Decline in Party Membership</a:t>
            </a:r>
            <a:endParaRPr lang="en-GB" dirty="0"/>
          </a:p>
        </p:txBody>
      </p:sp>
      <p:sp>
        <p:nvSpPr>
          <p:cNvPr id="3" name="Content Placeholder 2"/>
          <p:cNvSpPr>
            <a:spLocks noGrp="1"/>
          </p:cNvSpPr>
          <p:nvPr>
            <p:ph sz="quarter" idx="1"/>
          </p:nvPr>
        </p:nvSpPr>
        <p:spPr/>
        <p:txBody>
          <a:bodyPr>
            <a:normAutofit/>
          </a:bodyPr>
          <a:lstStyle/>
          <a:p>
            <a:pPr>
              <a:buNone/>
            </a:pPr>
            <a:r>
              <a:rPr lang="en-GB" dirty="0" smtClean="0"/>
              <a:t>1951 Conservative 2.9 million Labour 876,000</a:t>
            </a:r>
          </a:p>
          <a:p>
            <a:pPr>
              <a:buNone/>
            </a:pPr>
            <a:r>
              <a:rPr lang="en-GB" dirty="0" smtClean="0"/>
              <a:t>1971 Conservative 1.3 million Labour 700,000</a:t>
            </a:r>
          </a:p>
          <a:p>
            <a:pPr>
              <a:buNone/>
            </a:pPr>
            <a:r>
              <a:rPr lang="en-GB" dirty="0" smtClean="0"/>
              <a:t>1981 Conservative 1.2 million Labour 277,000</a:t>
            </a:r>
          </a:p>
          <a:p>
            <a:pPr>
              <a:buNone/>
            </a:pPr>
            <a:r>
              <a:rPr lang="en-GB" dirty="0" smtClean="0"/>
              <a:t>1991 Conservative 1 million Labour 261,00 Lib Dem 91,000</a:t>
            </a:r>
          </a:p>
          <a:p>
            <a:pPr>
              <a:buNone/>
            </a:pPr>
            <a:r>
              <a:rPr lang="en-GB" dirty="0" smtClean="0"/>
              <a:t>2001 Conservative 311,000 Labour 272,000 Lib Dem 73,000</a:t>
            </a:r>
          </a:p>
          <a:p>
            <a:pPr>
              <a:buNone/>
            </a:pPr>
            <a:r>
              <a:rPr lang="en-GB" dirty="0" smtClean="0"/>
              <a:t>2011 Conservative 177,000, Labour 190,000 lib Dem 66,000</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Pressure Groups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Unlike parties do not seek to win elections and become government</a:t>
            </a:r>
          </a:p>
          <a:p>
            <a:r>
              <a:rPr lang="en-GB" dirty="0" smtClean="0"/>
              <a:t>Instead attempt to achieve their objectives by putting pressure on those in government</a:t>
            </a:r>
          </a:p>
          <a:p>
            <a:r>
              <a:rPr lang="en-GB" dirty="0" smtClean="0"/>
              <a:t>Pressure Groups tend to focus on a narrower range of issues than parties</a:t>
            </a:r>
          </a:p>
          <a:p>
            <a:r>
              <a:rPr lang="en-GB" u="sng" dirty="0" smtClean="0"/>
              <a:t>Pluralists </a:t>
            </a:r>
            <a:r>
              <a:rPr lang="en-GB" dirty="0" smtClean="0"/>
              <a:t>(Dahl)argue pressure groups are essential for democracy – an important way of participating in politics</a:t>
            </a:r>
          </a:p>
          <a:p>
            <a:r>
              <a:rPr lang="en-GB" u="sng" dirty="0" smtClean="0"/>
              <a:t>New Right </a:t>
            </a:r>
            <a:r>
              <a:rPr lang="en-GB" dirty="0" smtClean="0"/>
              <a:t>(Samuel Brittan)suggests Pressure Groups are unrepresentative and too influential – get too much attention from government, they weaken government rather than strengthen it</a:t>
            </a:r>
          </a:p>
          <a:p>
            <a:r>
              <a:rPr lang="en-GB" u="sng" dirty="0" smtClean="0"/>
              <a:t>Marxists</a:t>
            </a:r>
            <a:r>
              <a:rPr lang="en-GB" dirty="0" smtClean="0"/>
              <a:t> assert only the wealthy business focussed pressure group have real power and influence</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Democracy</a:t>
            </a:r>
            <a:endParaRPr lang="en-GB" dirty="0"/>
          </a:p>
        </p:txBody>
      </p:sp>
      <p:sp>
        <p:nvSpPr>
          <p:cNvPr id="3" name="Content Placeholder 2"/>
          <p:cNvSpPr>
            <a:spLocks noGrp="1"/>
          </p:cNvSpPr>
          <p:nvPr>
            <p:ph sz="quarter" idx="1"/>
          </p:nvPr>
        </p:nvSpPr>
        <p:spPr/>
        <p:txBody>
          <a:bodyPr/>
          <a:lstStyle/>
          <a:p>
            <a:r>
              <a:rPr lang="en-GB" dirty="0" smtClean="0"/>
              <a:t>Classical or direct democracy means rule by the people</a:t>
            </a:r>
          </a:p>
          <a:p>
            <a:r>
              <a:rPr lang="en-GB" dirty="0" smtClean="0"/>
              <a:t>Representative democracy is a modern idea and means rule for the people by their elected representative</a:t>
            </a:r>
          </a:p>
          <a:p>
            <a:r>
              <a:rPr lang="en-GB" dirty="0" smtClean="0"/>
              <a:t>Should modern representative democracies like Britain  show high levels of participation in political decision making?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Pressure Group</a:t>
            </a:r>
            <a:endParaRPr lang="en-GB" dirty="0"/>
          </a:p>
        </p:txBody>
      </p:sp>
      <p:sp>
        <p:nvSpPr>
          <p:cNvPr id="3" name="Content Placeholder 2"/>
          <p:cNvSpPr>
            <a:spLocks noGrp="1"/>
          </p:cNvSpPr>
          <p:nvPr>
            <p:ph sz="quarter" idx="1"/>
          </p:nvPr>
        </p:nvSpPr>
        <p:spPr/>
        <p:txBody>
          <a:bodyPr>
            <a:normAutofit/>
          </a:bodyPr>
          <a:lstStyle/>
          <a:p>
            <a:r>
              <a:rPr lang="en-GB" b="1" dirty="0" smtClean="0"/>
              <a:t>Protective/sectional </a:t>
            </a:r>
            <a:r>
              <a:rPr lang="en-GB" dirty="0" smtClean="0"/>
              <a:t>– represent the interests of one sector of the population  e.g. The National union of Teachers protects the interests of teachers, the BMA doctors, The CBI – industry leaders, The </a:t>
            </a:r>
            <a:r>
              <a:rPr lang="en-GB" dirty="0"/>
              <a:t>B</a:t>
            </a:r>
            <a:r>
              <a:rPr lang="en-GB" dirty="0" smtClean="0"/>
              <a:t>ritish Diabetic Society – people with that illness</a:t>
            </a:r>
          </a:p>
          <a:p>
            <a:r>
              <a:rPr lang="en-GB" b="1" dirty="0" smtClean="0"/>
              <a:t>Promotional/Cause </a:t>
            </a:r>
            <a:r>
              <a:rPr lang="en-GB" dirty="0" smtClean="0"/>
              <a:t>– groups that promote a particular cause(s) e.g. Greenpeace, friends of the Earth, RSPB, RSPCC, LIFE, Child Poverty Action group</a:t>
            </a:r>
          </a:p>
          <a:p>
            <a:pPr>
              <a:buNone/>
            </a:pPr>
            <a:r>
              <a:rPr lang="en-GB" dirty="0" smtClean="0"/>
              <a:t>Not always a helpful distinction – considerable overlap. Some prefer to use the classification of insider and outsider groups</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Insider/Outsider</a:t>
            </a:r>
            <a:endParaRPr lang="en-GB" dirty="0"/>
          </a:p>
        </p:txBody>
      </p:sp>
      <p:sp>
        <p:nvSpPr>
          <p:cNvPr id="3" name="Content Placeholder 2"/>
          <p:cNvSpPr>
            <a:spLocks noGrp="1"/>
          </p:cNvSpPr>
          <p:nvPr>
            <p:ph sz="quarter" idx="1"/>
          </p:nvPr>
        </p:nvSpPr>
        <p:spPr/>
        <p:txBody>
          <a:bodyPr/>
          <a:lstStyle/>
          <a:p>
            <a:pPr>
              <a:buNone/>
            </a:pPr>
            <a:r>
              <a:rPr lang="en-GB" dirty="0" smtClean="0"/>
              <a:t>Insider – those regularly consulted by government and listened to. Invited to participate in decision making and policy making</a:t>
            </a:r>
          </a:p>
          <a:p>
            <a:pPr>
              <a:buNone/>
            </a:pPr>
            <a:r>
              <a:rPr lang="en-GB" dirty="0" smtClean="0"/>
              <a:t>Outsider – little or no access to government, not consulted or listened to – often resort to more direct methods of achieving influence</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Insider?</a:t>
            </a:r>
            <a:endParaRPr lang="en-GB" dirty="0"/>
          </a:p>
        </p:txBody>
      </p:sp>
      <p:sp>
        <p:nvSpPr>
          <p:cNvPr id="3" name="Content Placeholder 2"/>
          <p:cNvSpPr>
            <a:spLocks noGrp="1"/>
          </p:cNvSpPr>
          <p:nvPr>
            <p:ph sz="quarter" idx="1"/>
          </p:nvPr>
        </p:nvSpPr>
        <p:spPr/>
        <p:txBody>
          <a:bodyPr>
            <a:normAutofit/>
          </a:bodyPr>
          <a:lstStyle/>
          <a:p>
            <a:r>
              <a:rPr lang="en-GB" dirty="0" smtClean="0"/>
              <a:t>The group possesses expertise on a complicated matter</a:t>
            </a:r>
          </a:p>
          <a:p>
            <a:r>
              <a:rPr lang="en-GB" dirty="0" smtClean="0"/>
              <a:t>Government may need to cooperation of an influential group to translate policy into action – e.g. Changes in health service can only succeed if doctors and nurses support it</a:t>
            </a:r>
          </a:p>
          <a:p>
            <a:r>
              <a:rPr lang="en-GB" dirty="0" smtClean="0"/>
              <a:t>Insider group is seen as reasonable and law abiding</a:t>
            </a:r>
          </a:p>
          <a:p>
            <a:r>
              <a:rPr lang="en-GB" dirty="0" smtClean="0"/>
              <a:t>Insider group is seen as representative of its own community of members</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Why outsider?</a:t>
            </a:r>
            <a:endParaRPr lang="en-GB" dirty="0"/>
          </a:p>
        </p:txBody>
      </p:sp>
      <p:sp>
        <p:nvSpPr>
          <p:cNvPr id="3" name="Content Placeholder 2"/>
          <p:cNvSpPr>
            <a:spLocks noGrp="1"/>
          </p:cNvSpPr>
          <p:nvPr>
            <p:ph sz="quarter" idx="1"/>
          </p:nvPr>
        </p:nvSpPr>
        <p:spPr/>
        <p:txBody>
          <a:bodyPr>
            <a:normAutofit/>
          </a:bodyPr>
          <a:lstStyle/>
          <a:p>
            <a:r>
              <a:rPr lang="en-GB" dirty="0" smtClean="0"/>
              <a:t>The group is seen as unreasonable or violent or extreme</a:t>
            </a:r>
          </a:p>
          <a:p>
            <a:r>
              <a:rPr lang="en-GB" dirty="0" smtClean="0"/>
              <a:t>Their methods break the law – e.g. Animal Liberation Front</a:t>
            </a:r>
          </a:p>
          <a:p>
            <a:r>
              <a:rPr lang="en-GB" dirty="0" smtClean="0"/>
              <a:t>The issues they represent are seen as either insignificant or too challenging</a:t>
            </a:r>
          </a:p>
          <a:p>
            <a:r>
              <a:rPr lang="en-GB" dirty="0" smtClean="0"/>
              <a:t>They lack useful expertise</a:t>
            </a:r>
          </a:p>
          <a:p>
            <a:r>
              <a:rPr lang="en-GB" dirty="0" smtClean="0"/>
              <a:t>Their cooperation is not needed to enact policy</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Movement</a:t>
            </a:r>
            <a:endParaRPr lang="en-GB" dirty="0"/>
          </a:p>
        </p:txBody>
      </p:sp>
      <p:sp>
        <p:nvSpPr>
          <p:cNvPr id="3" name="Content Placeholder 2"/>
          <p:cNvSpPr>
            <a:spLocks noGrp="1"/>
          </p:cNvSpPr>
          <p:nvPr>
            <p:ph sz="quarter" idx="1"/>
          </p:nvPr>
        </p:nvSpPr>
        <p:spPr/>
        <p:txBody>
          <a:bodyPr>
            <a:normAutofit/>
          </a:bodyPr>
          <a:lstStyle/>
          <a:p>
            <a:r>
              <a:rPr lang="en-GB" dirty="0" smtClean="0"/>
              <a:t>A pressure group can go from outsider to insider and vice versa over time</a:t>
            </a:r>
          </a:p>
          <a:p>
            <a:r>
              <a:rPr lang="en-GB" dirty="0" smtClean="0"/>
              <a:t>E.g. Friends of the Earth and Greenpeace were seen as outsider in the 1980s and have become insider recently as politicians fall over themselves to appear ‘greener’ than their opponents</a:t>
            </a:r>
          </a:p>
          <a:p>
            <a:r>
              <a:rPr lang="en-GB" dirty="0" smtClean="0"/>
              <a:t>Teachers unions were insider for many years but have recently become outsider with the radical education policy of Michael Gove</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 Used by </a:t>
            </a:r>
            <a:r>
              <a:rPr lang="en-GB" dirty="0"/>
              <a:t>P</a:t>
            </a:r>
            <a:r>
              <a:rPr lang="en-GB" dirty="0" smtClean="0"/>
              <a:t>ressure Groups</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Contact with MPs – submitting evidence to parliamentary committees, sponsoring MPs, lobbying ministers and their advisers</a:t>
            </a:r>
          </a:p>
          <a:p>
            <a:r>
              <a:rPr lang="en-GB" dirty="0" smtClean="0"/>
              <a:t>Offering cooperation and expertise in return for influence</a:t>
            </a:r>
          </a:p>
          <a:p>
            <a:r>
              <a:rPr lang="en-GB" dirty="0" smtClean="0"/>
              <a:t>Using the Courts – pressure groups can challenge government decisions legally – (expensive if they lose)</a:t>
            </a:r>
          </a:p>
          <a:p>
            <a:r>
              <a:rPr lang="en-GB" dirty="0" smtClean="0"/>
              <a:t>Using the media – publicity campaigns, many have press offices, publicity stunts, websites, journals etc.</a:t>
            </a:r>
          </a:p>
          <a:p>
            <a:r>
              <a:rPr lang="en-GB" dirty="0" smtClean="0"/>
              <a:t>Direct Action – action outside of formal political process... Can be legal or illegal, marches, demos, sit ins, boycotts, blockades, disruption (e.g. Hunt saboteurs). Direct action can result in massive media attention but can also back fire</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Are Pressure Groups Good or Bad for democracy?</a:t>
            </a:r>
            <a:endParaRPr lang="en-GB" dirty="0"/>
          </a:p>
        </p:txBody>
      </p:sp>
      <p:sp>
        <p:nvSpPr>
          <p:cNvPr id="3" name="Content Placeholder 2"/>
          <p:cNvSpPr>
            <a:spLocks noGrp="1"/>
          </p:cNvSpPr>
          <p:nvPr>
            <p:ph sz="quarter" idx="1"/>
          </p:nvPr>
        </p:nvSpPr>
        <p:spPr/>
        <p:txBody>
          <a:bodyPr>
            <a:normAutofit fontScale="92500"/>
          </a:bodyPr>
          <a:lstStyle/>
          <a:p>
            <a:r>
              <a:rPr lang="en-GB" dirty="0" smtClean="0"/>
              <a:t>Pluralists say they are essential for democracy because</a:t>
            </a:r>
          </a:p>
          <a:p>
            <a:pPr marL="514350" indent="-514350">
              <a:buAutoNum type="arabicPeriod"/>
            </a:pPr>
            <a:r>
              <a:rPr lang="en-GB" dirty="0" smtClean="0"/>
              <a:t>They represent a large range of opinion that otherwise would not be heard</a:t>
            </a:r>
          </a:p>
          <a:p>
            <a:pPr marL="514350" indent="-514350">
              <a:buAutoNum type="arabicPeriod"/>
            </a:pPr>
            <a:r>
              <a:rPr lang="en-GB" dirty="0" smtClean="0"/>
              <a:t>They represent minority interests which otherwise might be marginalised</a:t>
            </a:r>
          </a:p>
          <a:p>
            <a:pPr marL="514350" indent="-514350">
              <a:buAutoNum type="arabicPeriod"/>
            </a:pPr>
            <a:r>
              <a:rPr lang="en-GB" dirty="0" smtClean="0"/>
              <a:t>Offer opportunities for political participation between elections therefore good for democracy</a:t>
            </a:r>
          </a:p>
          <a:p>
            <a:pPr marL="514350" indent="-514350">
              <a:buAutoNum type="arabicPeriod"/>
            </a:pPr>
            <a:r>
              <a:rPr lang="en-GB" dirty="0" smtClean="0"/>
              <a:t>Provide opposition and therefore a check to the power of government even when government has a large majority</a:t>
            </a:r>
          </a:p>
          <a:p>
            <a:pPr marL="514350" indent="-514350">
              <a:buAutoNum type="arabicPeriod"/>
            </a:pPr>
            <a:r>
              <a:rPr lang="en-GB" dirty="0" smtClean="0"/>
              <a:t>Pressure group activity educates and informs the population on political and social issues they may not otherwise learnt about</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Are Pressure Groups Good for democracy?</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Marxists say pressure groups operate within the framework of the capitalist system and therefore can never be very influential</a:t>
            </a:r>
          </a:p>
          <a:p>
            <a:r>
              <a:rPr lang="en-GB" dirty="0" smtClean="0"/>
              <a:t>Any victory for minority groups will be small scale and temporary</a:t>
            </a:r>
          </a:p>
          <a:p>
            <a:r>
              <a:rPr lang="en-GB" dirty="0" smtClean="0"/>
              <a:t>The most powerful pressure groups are ones representing capitalist interests – radical groups are always ‘outsider’ (second face of power)</a:t>
            </a:r>
          </a:p>
          <a:p>
            <a:r>
              <a:rPr lang="en-GB" dirty="0" smtClean="0"/>
              <a:t>Pressure groups leaders are not elected and therefore not accountable for their actions – non legitimate power... The payment of MPs to represent pressure group interests can be seen a corrupt</a:t>
            </a:r>
          </a:p>
          <a:p>
            <a:r>
              <a:rPr lang="en-GB" dirty="0" smtClean="0"/>
              <a:t>The New Right criticise the power of trade union pressure groups who they claim exert excessive power and cause economic harm through wage demands and strikes</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Ways of Participating</a:t>
            </a:r>
            <a:endParaRPr lang="en-GB" dirty="0"/>
          </a:p>
        </p:txBody>
      </p:sp>
      <p:sp>
        <p:nvSpPr>
          <p:cNvPr id="3" name="Content Placeholder 2"/>
          <p:cNvSpPr>
            <a:spLocks noGrp="1"/>
          </p:cNvSpPr>
          <p:nvPr>
            <p:ph sz="quarter" idx="1"/>
          </p:nvPr>
        </p:nvSpPr>
        <p:spPr/>
        <p:txBody>
          <a:bodyPr/>
          <a:lstStyle/>
          <a:p>
            <a:pPr>
              <a:buNone/>
            </a:pPr>
            <a:r>
              <a:rPr lang="en-GB" b="1" dirty="0" smtClean="0"/>
              <a:t>Old Politics </a:t>
            </a:r>
            <a:endParaRPr lang="en-GB" dirty="0"/>
          </a:p>
          <a:p>
            <a:pPr>
              <a:buNone/>
            </a:pPr>
            <a:r>
              <a:rPr lang="en-GB" dirty="0" smtClean="0"/>
              <a:t> 1. Voting in national, local and European elections – in decline</a:t>
            </a:r>
          </a:p>
          <a:p>
            <a:pPr>
              <a:buNone/>
            </a:pPr>
            <a:r>
              <a:rPr lang="en-GB" dirty="0" smtClean="0"/>
              <a:t>2. Joining a political party – in decline</a:t>
            </a:r>
          </a:p>
          <a:p>
            <a:pPr>
              <a:buNone/>
            </a:pPr>
            <a:r>
              <a:rPr lang="en-GB" dirty="0" smtClean="0"/>
              <a:t>3. Joining a pressure group/supporting a pressure group – in decline</a:t>
            </a:r>
          </a:p>
          <a:p>
            <a:pPr>
              <a:buNone/>
            </a:pPr>
            <a:r>
              <a:rPr lang="en-GB" dirty="0" smtClean="0"/>
              <a:t>4. Getting involved in trade union activity – in decline</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Ways of Participating</a:t>
            </a:r>
            <a:endParaRPr lang="en-GB" dirty="0"/>
          </a:p>
        </p:txBody>
      </p:sp>
      <p:sp>
        <p:nvSpPr>
          <p:cNvPr id="3" name="Content Placeholder 2"/>
          <p:cNvSpPr>
            <a:spLocks noGrp="1"/>
          </p:cNvSpPr>
          <p:nvPr>
            <p:ph sz="quarter" idx="1"/>
          </p:nvPr>
        </p:nvSpPr>
        <p:spPr/>
        <p:txBody>
          <a:bodyPr>
            <a:normAutofit/>
          </a:bodyPr>
          <a:lstStyle/>
          <a:p>
            <a:pPr>
              <a:buNone/>
            </a:pPr>
            <a:r>
              <a:rPr lang="en-GB" b="1" dirty="0" smtClean="0"/>
              <a:t>New Politics</a:t>
            </a:r>
          </a:p>
          <a:p>
            <a:pPr marL="514350" indent="-514350">
              <a:buAutoNum type="arabicPeriod"/>
            </a:pPr>
            <a:r>
              <a:rPr lang="en-GB" dirty="0" smtClean="0"/>
              <a:t>Direct action – demos, protests, sit ins, high profile activity to get media attention - growing</a:t>
            </a:r>
          </a:p>
          <a:p>
            <a:pPr marL="514350" indent="-514350">
              <a:buAutoNum type="arabicPeriod"/>
            </a:pPr>
            <a:r>
              <a:rPr lang="en-GB" dirty="0" smtClean="0"/>
              <a:t>New Social Movements – like pressure groups but tending to operate outside of establish political institutions, less formally structured, centred on moral issues and global concerns, and ‘internet savvy’ - growing</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is Old Politics Declining and New Politics advancing?</a:t>
            </a:r>
            <a:endParaRPr lang="en-GB" dirty="0"/>
          </a:p>
        </p:txBody>
      </p:sp>
      <p:sp>
        <p:nvSpPr>
          <p:cNvPr id="3" name="Content Placeholder 2"/>
          <p:cNvSpPr>
            <a:spLocks noGrp="1"/>
          </p:cNvSpPr>
          <p:nvPr>
            <p:ph sz="quarter" idx="1"/>
          </p:nvPr>
        </p:nvSpPr>
        <p:spPr/>
        <p:txBody>
          <a:bodyPr>
            <a:normAutofit/>
          </a:bodyPr>
          <a:lstStyle/>
          <a:p>
            <a:pPr>
              <a:buNone/>
            </a:pPr>
            <a:r>
              <a:rPr lang="en-GB" b="1" dirty="0" smtClean="0"/>
              <a:t>Possible explanations</a:t>
            </a:r>
          </a:p>
          <a:p>
            <a:pPr marL="514350" indent="-514350">
              <a:buAutoNum type="arabicPeriod"/>
            </a:pPr>
            <a:r>
              <a:rPr lang="en-GB" dirty="0" smtClean="0"/>
              <a:t>Globalisation – national governments can’t solve problems alone</a:t>
            </a:r>
          </a:p>
          <a:p>
            <a:pPr marL="514350" indent="-514350">
              <a:buAutoNum type="arabicPeriod"/>
            </a:pPr>
            <a:r>
              <a:rPr lang="en-GB" dirty="0" smtClean="0"/>
              <a:t>State is too strong – executive too dominant, parliament too weak and pressure groups ineffective</a:t>
            </a:r>
          </a:p>
          <a:p>
            <a:pPr marL="514350" indent="-514350">
              <a:buAutoNum type="arabicPeriod"/>
            </a:pPr>
            <a:r>
              <a:rPr lang="en-GB" dirty="0" smtClean="0"/>
              <a:t>Ideological merge by mainstream parties – not much to choose between any of them</a:t>
            </a:r>
          </a:p>
          <a:p>
            <a:pPr marL="514350" indent="-514350">
              <a:buAutoNum type="arabicPeriod"/>
            </a:pPr>
            <a:r>
              <a:rPr lang="en-GB" dirty="0" smtClean="0"/>
              <a:t>Changes in class structure has disrupted old class based ideological model of British politics and undermined party loyalty (dealignment)</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Voting Behaviour</a:t>
            </a:r>
            <a:endParaRPr lang="en-GB" dirty="0"/>
          </a:p>
        </p:txBody>
      </p:sp>
      <p:sp>
        <p:nvSpPr>
          <p:cNvPr id="3" name="Content Placeholder 2"/>
          <p:cNvSpPr>
            <a:spLocks noGrp="1"/>
          </p:cNvSpPr>
          <p:nvPr>
            <p:ph sz="quarter" idx="1"/>
          </p:nvPr>
        </p:nvSpPr>
        <p:spPr/>
        <p:txBody>
          <a:bodyPr>
            <a:normAutofit/>
          </a:bodyPr>
          <a:lstStyle/>
          <a:p>
            <a:pPr>
              <a:buNone/>
            </a:pPr>
            <a:r>
              <a:rPr lang="en-GB" b="1" dirty="0" smtClean="0"/>
              <a:t>Factors</a:t>
            </a:r>
          </a:p>
          <a:p>
            <a:pPr marL="514350" indent="-514350">
              <a:buAutoNum type="arabicPeriod"/>
            </a:pPr>
            <a:r>
              <a:rPr lang="en-GB" dirty="0" smtClean="0"/>
              <a:t>Class</a:t>
            </a:r>
          </a:p>
          <a:p>
            <a:pPr marL="514350" indent="-514350">
              <a:buAutoNum type="arabicPeriod"/>
            </a:pPr>
            <a:r>
              <a:rPr lang="en-GB" dirty="0" smtClean="0"/>
              <a:t>Region</a:t>
            </a:r>
          </a:p>
          <a:p>
            <a:pPr marL="514350" indent="-514350">
              <a:buAutoNum type="arabicPeriod"/>
            </a:pPr>
            <a:r>
              <a:rPr lang="en-GB" dirty="0" smtClean="0"/>
              <a:t>Housing tenure</a:t>
            </a:r>
          </a:p>
          <a:p>
            <a:pPr marL="514350" indent="-514350">
              <a:buAutoNum type="arabicPeriod"/>
            </a:pPr>
            <a:r>
              <a:rPr lang="en-GB" dirty="0" smtClean="0"/>
              <a:t>Ethnicity</a:t>
            </a:r>
          </a:p>
          <a:p>
            <a:pPr marL="514350" indent="-514350">
              <a:buAutoNum type="arabicPeriod"/>
            </a:pPr>
            <a:r>
              <a:rPr lang="en-GB" dirty="0" smtClean="0"/>
              <a:t>Age</a:t>
            </a:r>
          </a:p>
          <a:p>
            <a:pPr marL="514350" indent="-514350">
              <a:buAutoNum type="arabicPeriod"/>
            </a:pPr>
            <a:r>
              <a:rPr lang="en-GB" dirty="0" smtClean="0"/>
              <a:t>Gender</a:t>
            </a:r>
          </a:p>
          <a:p>
            <a:pPr marL="514350" indent="-514350">
              <a:buAutoNum type="arabicPeriod"/>
            </a:pPr>
            <a:r>
              <a:rPr lang="en-GB" dirty="0" smtClean="0"/>
              <a:t>Issues – instrumental voting</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Voting Patterns </a:t>
            </a:r>
            <a:endParaRPr lang="en-GB" dirty="0"/>
          </a:p>
        </p:txBody>
      </p:sp>
      <p:sp>
        <p:nvSpPr>
          <p:cNvPr id="3" name="Content Placeholder 2"/>
          <p:cNvSpPr>
            <a:spLocks noGrp="1"/>
          </p:cNvSpPr>
          <p:nvPr>
            <p:ph sz="quarter" idx="1"/>
          </p:nvPr>
        </p:nvSpPr>
        <p:spPr/>
        <p:txBody>
          <a:bodyPr/>
          <a:lstStyle/>
          <a:p>
            <a:pPr marL="514350" indent="-514350">
              <a:buAutoNum type="arabicPeriod"/>
            </a:pPr>
            <a:r>
              <a:rPr lang="en-GB" dirty="0" smtClean="0"/>
              <a:t>1945-70 – clear pattern of aligned voting WC Labour MC Tory PARTY ALIGNMENT</a:t>
            </a:r>
          </a:p>
          <a:p>
            <a:pPr marL="514350" indent="-514350">
              <a:buAutoNum type="arabicPeriod"/>
            </a:pPr>
            <a:r>
              <a:rPr lang="en-GB" dirty="0" smtClean="0"/>
              <a:t>The class basis of party alignment is called CLASS ALIGNMENT</a:t>
            </a:r>
          </a:p>
          <a:p>
            <a:pPr marL="514350" indent="-514350">
              <a:buAutoNum type="arabicPeriod"/>
            </a:pPr>
            <a:r>
              <a:rPr lang="en-GB" dirty="0" smtClean="0"/>
              <a:t>Since 1970 there has been a process of party and class dealignment</a:t>
            </a:r>
          </a:p>
          <a:p>
            <a:pPr marL="514350" indent="-514350">
              <a:buAutoNum type="arabicPeriod"/>
            </a:pPr>
            <a:r>
              <a:rPr lang="en-GB" dirty="0" smtClean="0"/>
              <a:t>Since the 1990’s there has been a growing problem of voter apathy and low turn out</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 of Dealignment</a:t>
            </a:r>
            <a:endParaRPr lang="en-GB" dirty="0"/>
          </a:p>
        </p:txBody>
      </p:sp>
      <p:sp>
        <p:nvSpPr>
          <p:cNvPr id="3" name="Content Placeholder 2"/>
          <p:cNvSpPr>
            <a:spLocks noGrp="1"/>
          </p:cNvSpPr>
          <p:nvPr>
            <p:ph sz="quarter" idx="1"/>
          </p:nvPr>
        </p:nvSpPr>
        <p:spPr/>
        <p:txBody>
          <a:bodyPr>
            <a:normAutofit/>
          </a:bodyPr>
          <a:lstStyle/>
          <a:p>
            <a:pPr marL="514350" indent="-514350">
              <a:buAutoNum type="arabicPeriod"/>
            </a:pPr>
            <a:r>
              <a:rPr lang="en-GB" dirty="0" smtClean="0"/>
              <a:t>Economic change and changes in the class structure (Weberians – </a:t>
            </a:r>
            <a:r>
              <a:rPr lang="en-GB" dirty="0"/>
              <a:t>L</a:t>
            </a:r>
            <a:r>
              <a:rPr lang="en-GB" dirty="0" smtClean="0"/>
              <a:t>ockwood, Ivor Crewe et al)</a:t>
            </a:r>
          </a:p>
          <a:p>
            <a:pPr marL="514350" indent="-514350">
              <a:buAutoNum type="arabicPeriod"/>
            </a:pPr>
            <a:r>
              <a:rPr lang="en-GB" dirty="0" smtClean="0"/>
              <a:t>Growing adoption of a policy preference model of voting based on voters evaluation of party policy rather than long standing loyalty (Gordon Smith)</a:t>
            </a:r>
          </a:p>
          <a:p>
            <a:pPr marL="514350" indent="-514350">
              <a:buAutoNum type="arabicPeriod"/>
            </a:pPr>
            <a:r>
              <a:rPr lang="en-GB" dirty="0" smtClean="0"/>
              <a:t>Decline in importance and party emphasis on traditional ideology</a:t>
            </a:r>
          </a:p>
          <a:p>
            <a:pPr marL="514350" indent="-514350">
              <a:buAutoNum type="arabicPeriod"/>
            </a:pPr>
            <a:r>
              <a:rPr lang="en-GB" dirty="0" smtClean="0"/>
              <a:t>Increased ‘Americanisation’ of UK politics – becoming more  ‘presidential’ focussed on personalities, image, media rather than substance (SE Finer)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Recent Elections</a:t>
            </a:r>
            <a:endParaRPr lang="en-GB" dirty="0"/>
          </a:p>
        </p:txBody>
      </p:sp>
      <p:sp>
        <p:nvSpPr>
          <p:cNvPr id="3" name="Content Placeholder 2"/>
          <p:cNvSpPr>
            <a:spLocks noGrp="1"/>
          </p:cNvSpPr>
          <p:nvPr>
            <p:ph sz="quarter" idx="1"/>
          </p:nvPr>
        </p:nvSpPr>
        <p:spPr/>
        <p:txBody>
          <a:bodyPr>
            <a:normAutofit fontScale="70000" lnSpcReduction="20000"/>
          </a:bodyPr>
          <a:lstStyle/>
          <a:p>
            <a:pPr>
              <a:buNone/>
            </a:pPr>
            <a:r>
              <a:rPr lang="en-GB" dirty="0" smtClean="0"/>
              <a:t>New Labour landslide victories 1997, 2001, 2005 accredited to Blair’s shifting of Labour to the centre of the political spectrum and ‘courting’ of traditionally Conservative media such as News International</a:t>
            </a:r>
          </a:p>
          <a:p>
            <a:pPr>
              <a:buNone/>
            </a:pPr>
            <a:r>
              <a:rPr lang="en-GB" dirty="0" smtClean="0"/>
              <a:t>New Labour won significant chunks of the middle class vote</a:t>
            </a:r>
          </a:p>
          <a:p>
            <a:pPr>
              <a:buNone/>
            </a:pPr>
            <a:r>
              <a:rPr lang="en-GB" dirty="0" smtClean="0"/>
              <a:t>2010 – Labour lost much of the middle class vote to Conservatives  who styled themselves as centre ground ‘compassionate conservatives’– strong emergence of the third party liberal Democrats produced first ‘coalition government’ since World War 2</a:t>
            </a:r>
          </a:p>
          <a:p>
            <a:pPr>
              <a:buNone/>
            </a:pPr>
            <a:r>
              <a:rPr lang="en-GB" dirty="0" smtClean="0"/>
              <a:t>2015 – continuing disenchantment with traditional politics has seen the emergence as an electoral force of UKIP –  right of the Conservatives but left of the extreme right – draws support from both Labour’s traditional voters (working class) who are attracted by anti immigration and nationalistic rhetoric AND middle class Conservative voters – UKIP is very Thatcherite on economy, low tax, small state, ‘tough’ on law and order issues, anti EU.</a:t>
            </a:r>
          </a:p>
          <a:p>
            <a:pPr>
              <a:buNone/>
            </a:pPr>
            <a:r>
              <a:rPr lang="en-GB" dirty="0" smtClean="0"/>
              <a:t>Both Labour and Conservatives appear to be  privately accepting that they can’t win an overall majority next time and are campaigning on issues more attune to traditional voters – Labour – dropped New Labour and have moved left. Conservatives competing with UKIP on right wing issues. If either hit around 35% of the vote next time they will probably head the next Coalition government</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121</TotalTime>
  <Words>1855</Words>
  <Application>Microsoft Office PowerPoint</Application>
  <PresentationFormat>On-screen Show (4:3)</PresentationFormat>
  <Paragraphs>151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Political Participation: Old Politics</vt:lpstr>
      <vt:lpstr>Democracy</vt:lpstr>
      <vt:lpstr>Ways of Participating</vt:lpstr>
      <vt:lpstr>Ways of Participating</vt:lpstr>
      <vt:lpstr>Why is Old Politics Declining and New Politics advancing?</vt:lpstr>
      <vt:lpstr>Voting Behaviour</vt:lpstr>
      <vt:lpstr>Voting Patterns </vt:lpstr>
      <vt:lpstr>Causes of Dealignment</vt:lpstr>
      <vt:lpstr>Recent Elections</vt:lpstr>
      <vt:lpstr>Voter Turnout Recent Elections</vt:lpstr>
      <vt:lpstr>Gender and Voting</vt:lpstr>
      <vt:lpstr>Ethnicity and Voting</vt:lpstr>
      <vt:lpstr>Age and Voting</vt:lpstr>
      <vt:lpstr>Region and Voting</vt:lpstr>
      <vt:lpstr>Overall Trends in Voting behaviour</vt:lpstr>
      <vt:lpstr>Political Parties</vt:lpstr>
      <vt:lpstr>Functions of Political Parties</vt:lpstr>
      <vt:lpstr>Decline in Party Membership</vt:lpstr>
      <vt:lpstr>Pressure Groups</vt:lpstr>
      <vt:lpstr>Types of Pressure Group</vt:lpstr>
      <vt:lpstr>Insider/Outsider</vt:lpstr>
      <vt:lpstr>Why Insider?</vt:lpstr>
      <vt:lpstr>Why outsider?</vt:lpstr>
      <vt:lpstr>Movement</vt:lpstr>
      <vt:lpstr>Methods Used by Pressure Groups</vt:lpstr>
      <vt:lpstr>Are Pressure Groups Good or Bad for democracy?</vt:lpstr>
      <vt:lpstr>Are Pressure Groups Good for democracy?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Participation</dc:title>
  <dc:creator>Andy</dc:creator>
  <cp:lastModifiedBy>Andrew Walker</cp:lastModifiedBy>
  <cp:revision>6</cp:revision>
  <dcterms:created xsi:type="dcterms:W3CDTF">2014-05-11T09:21:18Z</dcterms:created>
  <dcterms:modified xsi:type="dcterms:W3CDTF">2014-05-12T15:16:18Z</dcterms:modified>
</cp:coreProperties>
</file>