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08" y="-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ABF7B17-E594-4B97-B082-FC55573086C7}" type="datetimeFigureOut">
              <a:rPr lang="en-GB" smtClean="0"/>
              <a:t>18/05/2014</a:t>
            </a:fld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A8231F2E-862E-4C01-A9D1-65B8F8036627}" type="slidenum">
              <a:rPr lang="en-GB" smtClean="0"/>
              <a:t>‹#›</a:t>
            </a:fld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educationforum.co.uk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>
                <a:hlinkClick r:id="rId2"/>
              </a:rPr>
              <a:t>www.educationforum.co.uk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Globalisation 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David Held </a:t>
            </a:r>
            <a:r>
              <a:rPr lang="en-GB" dirty="0" smtClean="0"/>
              <a:t>‘Democracy and the New Global Order’</a:t>
            </a:r>
          </a:p>
          <a:p>
            <a:pPr>
              <a:buNone/>
            </a:pPr>
            <a:r>
              <a:rPr lang="en-GB" dirty="0" smtClean="0"/>
              <a:t>Globalisation has caused a crisis for western democracy – decisions affecting everyone's life now not taken democratically</a:t>
            </a:r>
          </a:p>
          <a:p>
            <a:pPr>
              <a:buNone/>
            </a:pPr>
            <a:r>
              <a:rPr lang="en-GB" dirty="0" smtClean="0"/>
              <a:t>Globalisation requires a political response which needs also to be global – world democracy and world parliament to reassert democratic control and rein in the power of TNCs</a:t>
            </a:r>
          </a:p>
          <a:p>
            <a:pPr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What is it?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dirty="0" smtClean="0"/>
              <a:t>The shrinking in importance of global boundaries and nation states economically, politically and culturally</a:t>
            </a:r>
          </a:p>
          <a:p>
            <a:pPr>
              <a:buNone/>
            </a:pPr>
            <a:r>
              <a:rPr lang="en-GB" b="1" dirty="0" smtClean="0"/>
              <a:t>Key Features</a:t>
            </a:r>
          </a:p>
          <a:p>
            <a:pPr marL="514350" indent="-514350">
              <a:buAutoNum type="arabicPeriod"/>
            </a:pPr>
            <a:r>
              <a:rPr lang="en-GB" dirty="0" smtClean="0"/>
              <a:t>Growth in importance of international issues, problems, risks and decline in importance of solely national issues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creation of an interlinked ‘global economy’ dominated by very powerful TNCs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growth of supra national organisations such as trading blocks (EU and CIS) and militarily e.g. NATO and the transfer of power from nation states to these new organisations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creation of a ‘global culture’ because of the proliferation of the internet and satellite TV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Evidence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Cross border investment 1984-2003 tripled (World Bank)</a:t>
            </a:r>
          </a:p>
          <a:p>
            <a:pPr>
              <a:buNone/>
            </a:pPr>
            <a:r>
              <a:rPr lang="en-GB" dirty="0" smtClean="0"/>
              <a:t>Growth of TNCs – Nike, Wal-Mart, Apple, GM, Wall mart</a:t>
            </a:r>
          </a:p>
          <a:p>
            <a:pPr>
              <a:buNone/>
            </a:pPr>
            <a:r>
              <a:rPr lang="en-GB" dirty="0" smtClean="0"/>
              <a:t>Transfer of manufacturing from 1</a:t>
            </a:r>
            <a:r>
              <a:rPr lang="en-GB" baseline="30000" dirty="0" smtClean="0"/>
              <a:t>st</a:t>
            </a:r>
            <a:r>
              <a:rPr lang="en-GB" dirty="0" smtClean="0"/>
              <a:t> world to third world economies – decline of primary and secondary industry in the UK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Possible Questions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Evaluate the view that the political and economic power of the State is in decline (33)</a:t>
            </a:r>
          </a:p>
          <a:p>
            <a:pPr>
              <a:buNone/>
            </a:pPr>
            <a:endParaRPr lang="en-GB" dirty="0"/>
          </a:p>
          <a:p>
            <a:pPr>
              <a:buNone/>
            </a:pPr>
            <a:r>
              <a:rPr lang="en-GB" dirty="0" smtClean="0"/>
              <a:t>Assess how and why political participation has changed in the last 30 years (33)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GB" b="1" dirty="0" smtClean="0"/>
              <a:t>Keniche</a:t>
            </a:r>
            <a:r>
              <a:rPr lang="en-GB" b="1" dirty="0" smtClean="0"/>
              <a:t> </a:t>
            </a:r>
            <a:r>
              <a:rPr lang="en-GB" b="1" dirty="0" smtClean="0"/>
              <a:t>Obhae</a:t>
            </a:r>
            <a:r>
              <a:rPr lang="en-GB" b="1" dirty="0" smtClean="0"/>
              <a:t> </a:t>
            </a:r>
            <a:r>
              <a:rPr lang="en-GB" dirty="0" smtClean="0"/>
              <a:t>‘Borderless World’ 1996</a:t>
            </a:r>
          </a:p>
          <a:p>
            <a:pPr marL="514350" indent="-514350">
              <a:buNone/>
            </a:pPr>
            <a:r>
              <a:rPr lang="en-GB" dirty="0" smtClean="0"/>
              <a:t>Argues very strongly that globalisation has revolutionised power and politics in the world. Emphasises the growth of one big inter linked world economy dominated by TNCs</a:t>
            </a:r>
          </a:p>
          <a:p>
            <a:pPr marL="514350" indent="-514350">
              <a:buNone/>
            </a:pPr>
            <a:r>
              <a:rPr lang="en-GB" b="1" dirty="0" smtClean="0"/>
              <a:t>WHY?</a:t>
            </a:r>
          </a:p>
          <a:p>
            <a:pPr marL="514350" indent="-514350">
              <a:buAutoNum type="arabicPeriod"/>
            </a:pPr>
            <a:r>
              <a:rPr lang="en-GB" dirty="0" smtClean="0"/>
              <a:t>Communications revolution allows businesses and consumers to operate globally</a:t>
            </a:r>
          </a:p>
          <a:p>
            <a:pPr marL="514350" indent="-514350">
              <a:buAutoNum type="arabicPeriod"/>
            </a:pPr>
            <a:r>
              <a:rPr lang="en-GB" dirty="0" smtClean="0"/>
              <a:t>The economic ‘orthodoxy’ of Neo Liberalism has allowed TNCs a ‘free market’ in the world economy in which they operate free from national state controls</a:t>
            </a:r>
          </a:p>
          <a:p>
            <a:pPr marL="514350" indent="-514350">
              <a:buAutoNum type="arabicPeriod"/>
            </a:pPr>
            <a:endParaRPr lang="en-GB" dirty="0" smtClean="0"/>
          </a:p>
          <a:p>
            <a:pPr marL="514350" indent="-514350">
              <a:buNone/>
            </a:pPr>
            <a:r>
              <a:rPr lang="en-GB" b="1" dirty="0" smtClean="0"/>
              <a:t>RESULTS</a:t>
            </a:r>
          </a:p>
          <a:p>
            <a:pPr marL="514350" indent="-514350">
              <a:buNone/>
            </a:pPr>
            <a:r>
              <a:rPr lang="en-GB" dirty="0" smtClean="0"/>
              <a:t>Power of nation state severely diminished – power of TNCs now huge and uncontrolled</a:t>
            </a:r>
          </a:p>
          <a:p>
            <a:pPr marL="514350" indent="-514350">
              <a:buNone/>
            </a:pPr>
            <a:r>
              <a:rPr lang="en-GB" b="1" dirty="0" smtClean="0"/>
              <a:t>CRITICISMS</a:t>
            </a:r>
          </a:p>
          <a:p>
            <a:pPr marL="514350" indent="-514350">
              <a:buNone/>
            </a:pPr>
            <a:r>
              <a:rPr lang="en-GB" dirty="0" smtClean="0"/>
              <a:t>Maybe exaggerated – states still retain some controls over global trade and some of created supra national blocks e.g. EU to protect themselves</a:t>
            </a:r>
          </a:p>
          <a:p>
            <a:pPr marL="514350" indent="-514350">
              <a:buNone/>
            </a:pPr>
            <a:r>
              <a:rPr lang="en-GB" dirty="0" smtClean="0"/>
              <a:t>Military power of the nation state still very strong</a:t>
            </a:r>
          </a:p>
          <a:p>
            <a:pPr marL="514350" indent="-514350">
              <a:buNone/>
            </a:pP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Kevin </a:t>
            </a:r>
            <a:r>
              <a:rPr lang="en-GB" b="1" dirty="0" smtClean="0"/>
              <a:t>Bonnett</a:t>
            </a:r>
            <a:r>
              <a:rPr lang="en-GB" b="1" dirty="0" smtClean="0"/>
              <a:t> </a:t>
            </a:r>
            <a:r>
              <a:rPr lang="en-GB" dirty="0" smtClean="0"/>
              <a:t>– more measured and moderate view</a:t>
            </a:r>
          </a:p>
          <a:p>
            <a:pPr>
              <a:buNone/>
            </a:pPr>
            <a:r>
              <a:rPr lang="en-GB" dirty="0" smtClean="0"/>
              <a:t>Globalisation has changed politics radically but in different ways</a:t>
            </a:r>
          </a:p>
          <a:p>
            <a:pPr marL="514350" indent="-514350">
              <a:buAutoNum type="arabicPeriod"/>
            </a:pPr>
            <a:r>
              <a:rPr lang="en-GB" dirty="0" smtClean="0"/>
              <a:t>Power transferred from national states to TNCs</a:t>
            </a:r>
          </a:p>
          <a:p>
            <a:pPr marL="514350" indent="-514350">
              <a:buAutoNum type="arabicPeriod"/>
            </a:pPr>
            <a:r>
              <a:rPr lang="en-GB" dirty="0" smtClean="0"/>
              <a:t>National states now merge together to protect themselves – EU, CIS, NATO, African Union</a:t>
            </a:r>
          </a:p>
          <a:p>
            <a:pPr marL="514350" indent="-514350">
              <a:buAutoNum type="arabicPeriod"/>
            </a:pPr>
            <a:r>
              <a:rPr lang="en-GB" dirty="0" smtClean="0"/>
              <a:t>Globalisation has caused 2 diverse types of political protest – </a:t>
            </a:r>
            <a:r>
              <a:rPr lang="en-GB" b="1" dirty="0" smtClean="0"/>
              <a:t>nationalism</a:t>
            </a:r>
            <a:r>
              <a:rPr lang="en-GB" dirty="0" smtClean="0"/>
              <a:t> in response to decline in power of nation states and loss of sovereignty (e.g. UKIP and the Far Right in Europe) and inter nationalism – protest against global capitalism expressed globally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err="1" smtClean="0"/>
              <a:t>Hirst</a:t>
            </a:r>
            <a:r>
              <a:rPr lang="en-GB" b="1" dirty="0" smtClean="0"/>
              <a:t> and Thompson </a:t>
            </a:r>
            <a:r>
              <a:rPr lang="en-GB" dirty="0" smtClean="0"/>
              <a:t>take a critical view of the extent of globalisation.</a:t>
            </a:r>
          </a:p>
          <a:p>
            <a:pPr marL="514350" indent="-514350">
              <a:buAutoNum type="arabicPeriod"/>
            </a:pPr>
            <a:r>
              <a:rPr lang="en-GB" dirty="0" smtClean="0"/>
              <a:t>Most business decisions still taken in home nations by companies who mainly operate within national boundaries</a:t>
            </a:r>
          </a:p>
          <a:p>
            <a:pPr marL="514350" indent="-514350">
              <a:buAutoNum type="arabicPeriod"/>
            </a:pPr>
            <a:r>
              <a:rPr lang="en-GB" dirty="0" smtClean="0"/>
              <a:t>Loss of state power seen as exaggerated – still holds onto to all military power and significant economic power (laws and taxes)</a:t>
            </a:r>
          </a:p>
          <a:p>
            <a:pPr marL="514350" indent="-514350">
              <a:buAutoNum type="arabicPeriod"/>
            </a:pPr>
            <a:r>
              <a:rPr lang="en-GB" dirty="0" smtClean="0"/>
              <a:t>Most people see themselves as citizens of a particular nation (feel British) – such loyalty GIVES the State power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GB" b="1" dirty="0" smtClean="0"/>
              <a:t>Callinicos</a:t>
            </a:r>
            <a:r>
              <a:rPr lang="en-GB" b="1" dirty="0" smtClean="0"/>
              <a:t> </a:t>
            </a:r>
            <a:r>
              <a:rPr lang="en-GB" dirty="0" smtClean="0"/>
              <a:t>(Marxist)</a:t>
            </a:r>
          </a:p>
          <a:p>
            <a:pPr>
              <a:buNone/>
            </a:pPr>
            <a:r>
              <a:rPr lang="en-GB" dirty="0" smtClean="0"/>
              <a:t>Globalisation is seen as a ‘high stage’ of capitalism and a logical product of the profit motive</a:t>
            </a:r>
          </a:p>
          <a:p>
            <a:pPr>
              <a:buNone/>
            </a:pPr>
            <a:r>
              <a:rPr lang="en-GB" dirty="0" smtClean="0"/>
              <a:t>Global capitalist make huge profits from global capitalism – wealth is being transferred rapidly upwards to the richest worldwide – class polarisation</a:t>
            </a:r>
          </a:p>
          <a:p>
            <a:pPr>
              <a:buNone/>
            </a:pPr>
            <a:r>
              <a:rPr lang="en-GB" dirty="0" smtClean="0"/>
              <a:t>This has produced the emergence of global class conscious protest – a high stage of working class consciousness which is potentially revolutionary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Theorists of Globalisation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b="1" dirty="0" smtClean="0"/>
              <a:t>Giddens</a:t>
            </a:r>
            <a:r>
              <a:rPr lang="en-GB" b="1" dirty="0" smtClean="0"/>
              <a:t> </a:t>
            </a:r>
            <a:r>
              <a:rPr lang="en-GB" dirty="0" smtClean="0"/>
              <a:t>(Pomo or late modernity)</a:t>
            </a:r>
          </a:p>
          <a:p>
            <a:pPr>
              <a:buNone/>
            </a:pPr>
            <a:r>
              <a:rPr lang="en-GB" dirty="0" smtClean="0"/>
              <a:t>Globalisation has made the world smaller. The ease at which people can interact globally is breaking down cultural differences </a:t>
            </a:r>
          </a:p>
          <a:p>
            <a:pPr>
              <a:buNone/>
            </a:pPr>
            <a:r>
              <a:rPr lang="en-GB" dirty="0" smtClean="0"/>
              <a:t>The emergence of the global economy and reduced the economic power of the state – many states now have to attract inward investment from global TNCs rather than lead the economy themselves</a:t>
            </a:r>
          </a:p>
          <a:p>
            <a:pPr>
              <a:buNone/>
            </a:pPr>
            <a:r>
              <a:rPr lang="en-GB" dirty="0" smtClean="0"/>
              <a:t>The global economy has made it very unlikely that traditional left wing approaches to nationalisation could work – ‘Third Way’ approach therefore required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</TotalTime>
  <Words>694</Words>
  <Application>Microsoft Office PowerPoint</Application>
  <PresentationFormat>On-screen Show (4:3)</PresentationFormat>
  <Paragraphs>54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Equity</vt:lpstr>
      <vt:lpstr>Globalisation </vt:lpstr>
      <vt:lpstr>What is it?</vt:lpstr>
      <vt:lpstr>Evidence of Globalisation</vt:lpstr>
      <vt:lpstr>Possible Questions</vt:lpstr>
      <vt:lpstr>Theorists of Globalisation</vt:lpstr>
      <vt:lpstr>Theorists of Globalisation</vt:lpstr>
      <vt:lpstr>Theorists of Globalisation</vt:lpstr>
      <vt:lpstr>Theorists of Globalisation</vt:lpstr>
      <vt:lpstr>Theorists of Globalisation</vt:lpstr>
      <vt:lpstr>Theorists of Globalisation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Globalisation </dc:title>
  <dc:creator>Andy</dc:creator>
  <cp:lastModifiedBy>Andy</cp:lastModifiedBy>
  <cp:revision>3</cp:revision>
  <dcterms:created xsi:type="dcterms:W3CDTF">2014-05-18T09:10:25Z</dcterms:created>
  <dcterms:modified xsi:type="dcterms:W3CDTF">2014-05-18T09:58:43Z</dcterms:modified>
</cp:coreProperties>
</file>