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8B93E-9121-4ADB-A7E9-6ACC691CAA0C}" type="datetimeFigureOut">
              <a:rPr lang="en-GB" smtClean="0"/>
              <a:t>12/05/2015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F747-CF6B-4079-8FDE-48796F31553D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38F747-CF6B-4079-8FDE-48796F31553D}" type="slidenum">
              <a:rPr lang="en-GB" smtClean="0"/>
              <a:t>4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07FE34-62A2-4A7D-868A-E3539CDB87FE}" type="datetimeFigureOut">
              <a:rPr lang="en-GB" smtClean="0"/>
              <a:pPr/>
              <a:t>12/05/2015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E6C0EE-D469-4B4A-A771-A50A286CDB2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7FE34-62A2-4A7D-868A-E3539CDB87FE}" type="datetimeFigureOut">
              <a:rPr lang="en-GB" smtClean="0"/>
              <a:pPr/>
              <a:t>12/05/2015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E6C0EE-D469-4B4A-A771-A50A286CDB2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7FE34-62A2-4A7D-868A-E3539CDB87FE}" type="datetimeFigureOut">
              <a:rPr lang="en-GB" smtClean="0"/>
              <a:pPr/>
              <a:t>12/05/2015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E6C0EE-D469-4B4A-A771-A50A286CDB2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7FE34-62A2-4A7D-868A-E3539CDB87FE}" type="datetimeFigureOut">
              <a:rPr lang="en-GB" smtClean="0"/>
              <a:pPr/>
              <a:t>12/05/2015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E6C0EE-D469-4B4A-A771-A50A286CDB2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7FE34-62A2-4A7D-868A-E3539CDB87FE}" type="datetimeFigureOut">
              <a:rPr lang="en-GB" smtClean="0"/>
              <a:pPr/>
              <a:t>12/05/2015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E6C0EE-D469-4B4A-A771-A50A286CDB2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7FE34-62A2-4A7D-868A-E3539CDB87FE}" type="datetimeFigureOut">
              <a:rPr lang="en-GB" smtClean="0"/>
              <a:pPr/>
              <a:t>12/05/2015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E6C0EE-D469-4B4A-A771-A50A286CDB2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7FE34-62A2-4A7D-868A-E3539CDB87FE}" type="datetimeFigureOut">
              <a:rPr lang="en-GB" smtClean="0"/>
              <a:pPr/>
              <a:t>12/05/2015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E6C0EE-D469-4B4A-A771-A50A286CDB2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7FE34-62A2-4A7D-868A-E3539CDB87FE}" type="datetimeFigureOut">
              <a:rPr lang="en-GB" smtClean="0"/>
              <a:pPr/>
              <a:t>12/05/2015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E6C0EE-D469-4B4A-A771-A50A286CDB2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7FE34-62A2-4A7D-868A-E3539CDB87FE}" type="datetimeFigureOut">
              <a:rPr lang="en-GB" smtClean="0"/>
              <a:pPr/>
              <a:t>12/05/2015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E6C0EE-D469-4B4A-A771-A50A286CDB2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207FE34-62A2-4A7D-868A-E3539CDB87FE}" type="datetimeFigureOut">
              <a:rPr lang="en-GB" smtClean="0"/>
              <a:pPr/>
              <a:t>12/05/2015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E6C0EE-D469-4B4A-A771-A50A286CDB2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207FE34-62A2-4A7D-868A-E3539CDB87FE}" type="datetimeFigureOut">
              <a:rPr lang="en-GB" smtClean="0"/>
              <a:pPr/>
              <a:t>12/05/2015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E6C0EE-D469-4B4A-A771-A50A286CDB2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207FE34-62A2-4A7D-868A-E3539CDB87FE}" type="datetimeFigureOut">
              <a:rPr lang="en-GB" smtClean="0"/>
              <a:pPr/>
              <a:t>12/05/2015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1E6C0EE-D469-4B4A-A771-A50A286CDB2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cationforum.co.uk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Islamic Medicine Revision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www.educationforum.co.uk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7342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 the 7</a:t>
            </a:r>
            <a:r>
              <a:rPr lang="en-GB" baseline="30000" dirty="0" smtClean="0"/>
              <a:t>th</a:t>
            </a:r>
            <a:r>
              <a:rPr lang="en-GB" dirty="0" smtClean="0"/>
              <a:t> century AD the new religion of Islam spread rapidly through the Middle East, North Africa and even into Spain and Portugal. Islamic territories united under one ruler or caliph</a:t>
            </a:r>
          </a:p>
          <a:p>
            <a:r>
              <a:rPr lang="en-GB" dirty="0" smtClean="0"/>
              <a:t>Around 750 -1050AD was known as the ‘golden age’ of this new Islamic empire</a:t>
            </a:r>
          </a:p>
          <a:p>
            <a:r>
              <a:rPr lang="en-GB" dirty="0" smtClean="0"/>
              <a:t>At a time of regression for medicine in </a:t>
            </a:r>
            <a:r>
              <a:rPr lang="en-GB" dirty="0" smtClean="0"/>
              <a:t>Christian </a:t>
            </a:r>
            <a:r>
              <a:rPr lang="en-GB" dirty="0" smtClean="0"/>
              <a:t>Western Europe there was  a period of considerable progress for medicine in the Islamic Empire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Islamic Empire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9883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RELIGION</a:t>
            </a:r>
            <a:r>
              <a:rPr lang="en-GB" dirty="0" smtClean="0"/>
              <a:t> – unlike Christianity the Islamic faith was less restrictive of medical practice – the Koran encouraged the study of medicine and not all dissection was forbidden. The Koran also made care for the sick a religious duty</a:t>
            </a:r>
          </a:p>
          <a:p>
            <a:pPr marL="0" indent="0">
              <a:buNone/>
            </a:pPr>
            <a:r>
              <a:rPr lang="en-GB" b="1" dirty="0" smtClean="0"/>
              <a:t>GOVERNMENT</a:t>
            </a:r>
            <a:r>
              <a:rPr lang="en-GB" dirty="0" smtClean="0"/>
              <a:t> – the strength, wealth and power of the empire made progress likely. Islam was ruled by a single man, the caliph from the capital Baghdad</a:t>
            </a:r>
          </a:p>
          <a:p>
            <a:pPr marL="0" indent="0">
              <a:buNone/>
            </a:pPr>
            <a:r>
              <a:rPr lang="en-GB" b="1" dirty="0" smtClean="0"/>
              <a:t>EDUCATION</a:t>
            </a:r>
            <a:r>
              <a:rPr lang="en-GB" dirty="0" smtClean="0"/>
              <a:t> – the study of the ancient writings of Hippocrates and Galen was encouraged but was also </a:t>
            </a:r>
            <a:r>
              <a:rPr lang="en-GB" b="1" i="1" dirty="0" smtClean="0"/>
              <a:t>critical. </a:t>
            </a:r>
            <a:r>
              <a:rPr lang="en-GB" dirty="0" smtClean="0"/>
              <a:t>For instance </a:t>
            </a:r>
            <a:r>
              <a:rPr lang="en-GB" dirty="0" smtClean="0"/>
              <a:t>Rhazes</a:t>
            </a:r>
            <a:r>
              <a:rPr lang="en-GB" dirty="0" smtClean="0"/>
              <a:t> wrote a book called ‘Doubts on Galen’. Great libraries emerged across the empire but especially in Baghdad</a:t>
            </a:r>
          </a:p>
          <a:p>
            <a:pPr marL="0" indent="0">
              <a:buNone/>
            </a:pPr>
            <a:r>
              <a:rPr lang="en-GB" b="1" dirty="0" smtClean="0"/>
              <a:t>INDIVIDUALS</a:t>
            </a:r>
            <a:r>
              <a:rPr lang="en-GB" dirty="0" smtClean="0"/>
              <a:t> – there was a number of significant </a:t>
            </a:r>
            <a:r>
              <a:rPr lang="en-GB" dirty="0" smtClean="0"/>
              <a:t>Islamic </a:t>
            </a:r>
            <a:r>
              <a:rPr lang="en-GB" dirty="0" smtClean="0"/>
              <a:t>individuals contributing to medicine – RHAZES, </a:t>
            </a:r>
            <a:r>
              <a:rPr lang="en-GB" dirty="0" smtClean="0"/>
              <a:t>AVICENNA and ALBUCASIS </a:t>
            </a:r>
            <a:r>
              <a:rPr lang="en-GB" dirty="0" smtClean="0"/>
              <a:t>were the </a:t>
            </a:r>
            <a:r>
              <a:rPr lang="en-GB" dirty="0" smtClean="0"/>
              <a:t>three main ones</a:t>
            </a:r>
          </a:p>
          <a:p>
            <a:pPr marL="0" indent="0">
              <a:buNone/>
            </a:pPr>
            <a:r>
              <a:rPr lang="en-GB" b="1" dirty="0" smtClean="0"/>
              <a:t>WAR</a:t>
            </a:r>
            <a:r>
              <a:rPr lang="en-GB" dirty="0" smtClean="0"/>
              <a:t> – the Islamic empire captured the old eastern capital of the old Roman empire Byzantium 1453 and began to laboriously translate the works of Hippocrates and Galen into Arabic – at a time when many of the Ancient works had been destroyed or lost in the West.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Factors Leading to Progress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4874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Compiled a full summary of all existing </a:t>
            </a:r>
            <a:r>
              <a:rPr lang="en-GB" dirty="0" smtClean="0"/>
              <a:t>medical </a:t>
            </a:r>
            <a:r>
              <a:rPr lang="en-GB" dirty="0" smtClean="0"/>
              <a:t>Knowledge “The Canon of Medicine” which included insights from the Ancients and from Islamic doctors</a:t>
            </a:r>
          </a:p>
          <a:p>
            <a:r>
              <a:rPr lang="en-GB" dirty="0" smtClean="0"/>
              <a:t>It included chapters on eating disorders, </a:t>
            </a:r>
            <a:r>
              <a:rPr lang="en-GB" dirty="0" smtClean="0"/>
              <a:t>obesity </a:t>
            </a:r>
            <a:r>
              <a:rPr lang="en-GB" dirty="0" smtClean="0"/>
              <a:t>and thousands of drugs and herbs and their use</a:t>
            </a:r>
          </a:p>
          <a:p>
            <a:r>
              <a:rPr lang="en-GB" dirty="0"/>
              <a:t>He travelled around the Arab Empire and spent time teaching and practising medicine in Cordoba, Spain. He was the first surgeon to describe the different parts of the eye</a:t>
            </a:r>
            <a:endParaRPr lang="en-GB" dirty="0" smtClean="0"/>
          </a:p>
          <a:p>
            <a:r>
              <a:rPr lang="en-GB" dirty="0" smtClean="0"/>
              <a:t>Avicenna’s book was </a:t>
            </a:r>
            <a:r>
              <a:rPr lang="en-GB" dirty="0" smtClean="0"/>
              <a:t>translated into Latin used </a:t>
            </a:r>
            <a:r>
              <a:rPr lang="en-GB" dirty="0" smtClean="0"/>
              <a:t>as a standard textbook across Europe right up to the Renaissance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AVICENNA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2452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Rhazes</a:t>
            </a:r>
            <a:r>
              <a:rPr lang="en-GB" dirty="0" smtClean="0"/>
              <a:t> was a </a:t>
            </a:r>
            <a:r>
              <a:rPr lang="en-GB" dirty="0" smtClean="0"/>
              <a:t>P</a:t>
            </a:r>
            <a:r>
              <a:rPr lang="en-GB" dirty="0" smtClean="0"/>
              <a:t>ersian doctor in a major hospital in Baghdad around 900AD</a:t>
            </a:r>
          </a:p>
          <a:p>
            <a:r>
              <a:rPr lang="en-GB" dirty="0" smtClean="0"/>
              <a:t>He built on the work of Hippocrates’ on clinical observation making extensive notes on skin colour, rash, cough, temperature etc</a:t>
            </a:r>
          </a:p>
          <a:p>
            <a:endParaRPr lang="en-GB" dirty="0" smtClean="0"/>
          </a:p>
          <a:p>
            <a:r>
              <a:rPr lang="en-GB" dirty="0" smtClean="0"/>
              <a:t>In his major work ‘Al-</a:t>
            </a:r>
            <a:r>
              <a:rPr lang="en-GB" dirty="0" smtClean="0"/>
              <a:t>Hawi</a:t>
            </a:r>
            <a:r>
              <a:rPr lang="en-GB" dirty="0" smtClean="0"/>
              <a:t>’ </a:t>
            </a:r>
            <a:r>
              <a:rPr lang="en-GB" dirty="0" smtClean="0"/>
              <a:t>Rhazes</a:t>
            </a:r>
            <a:r>
              <a:rPr lang="en-GB" dirty="0" smtClean="0"/>
              <a:t> was the first doctor to note the difference between measles and smallpox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Rhazes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Worked in </a:t>
            </a:r>
            <a:r>
              <a:rPr lang="en-GB" dirty="0" smtClean="0"/>
              <a:t>I</a:t>
            </a:r>
            <a:r>
              <a:rPr lang="en-GB" dirty="0" smtClean="0"/>
              <a:t>slamic Spain in around 936AD as a surgeon</a:t>
            </a:r>
          </a:p>
          <a:p>
            <a:r>
              <a:rPr lang="en-GB" dirty="0" smtClean="0"/>
              <a:t>Had great skills in amputations, removing bladder stones, dentistry (wooden dentures), how to set fractures and treat dislocations – far in advance of western Christian surgery</a:t>
            </a:r>
          </a:p>
          <a:p>
            <a:r>
              <a:rPr lang="en-GB" dirty="0" smtClean="0"/>
              <a:t>The Islamic faith taught that surgery was allowed to relieve pain and suffering in contrast to Christianity where nearly all dissection and surgery was banned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Albucasis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Anatomy</a:t>
            </a:r>
            <a:r>
              <a:rPr lang="en-GB" dirty="0" smtClean="0"/>
              <a:t> – the doctor </a:t>
            </a:r>
            <a:r>
              <a:rPr lang="en-GB" dirty="0" smtClean="0"/>
              <a:t>Ibn</a:t>
            </a:r>
            <a:r>
              <a:rPr lang="en-GB" dirty="0" smtClean="0"/>
              <a:t> an-</a:t>
            </a:r>
            <a:r>
              <a:rPr lang="en-GB" dirty="0" smtClean="0"/>
              <a:t>Nafis</a:t>
            </a:r>
            <a:r>
              <a:rPr lang="en-GB" dirty="0" smtClean="0"/>
              <a:t> was able to study Galen critically and proved many of Galen’s conclusions were wrong long before Vesalius</a:t>
            </a:r>
          </a:p>
          <a:p>
            <a:r>
              <a:rPr lang="en-GB" b="1" dirty="0" smtClean="0"/>
              <a:t>Chemistry</a:t>
            </a:r>
            <a:r>
              <a:rPr lang="en-GB" dirty="0" smtClean="0"/>
              <a:t> – the Arab doctors  added many new drugs to general use such as laudanum (pain relief), </a:t>
            </a:r>
            <a:r>
              <a:rPr lang="en-GB" dirty="0" smtClean="0"/>
              <a:t>senna</a:t>
            </a:r>
            <a:r>
              <a:rPr lang="en-GB" dirty="0" smtClean="0"/>
              <a:t> (laxative), musk </a:t>
            </a:r>
            <a:r>
              <a:rPr lang="en-GB" dirty="0" smtClean="0"/>
              <a:t>(anti inflammatory and anti histamine)</a:t>
            </a:r>
            <a:r>
              <a:rPr lang="en-GB" dirty="0" smtClean="0"/>
              <a:t>, </a:t>
            </a:r>
            <a:r>
              <a:rPr lang="en-GB" dirty="0" smtClean="0"/>
              <a:t>benzoin</a:t>
            </a:r>
            <a:r>
              <a:rPr lang="en-GB" dirty="0" smtClean="0"/>
              <a:t> </a:t>
            </a:r>
            <a:r>
              <a:rPr lang="en-GB" dirty="0" smtClean="0"/>
              <a:t>(anti bacterial resin), and camphor (anti fungal agent)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Contributions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Describe the contributions of 3 Arab doctors in the Middle Ages</a:t>
            </a:r>
          </a:p>
          <a:p>
            <a:r>
              <a:rPr lang="en-GB" dirty="0" smtClean="0"/>
              <a:t>Explain why Islamic medicine was superior to Christian medicine in the Middle Ages (use Factors)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Pair Share Questions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285</TotalTime>
  <Words>585</Words>
  <Application>Microsoft Office PowerPoint</Application>
  <PresentationFormat>On-screen Show (4:3)</PresentationFormat>
  <Paragraphs>33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Islamic Medicine Revision</vt:lpstr>
      <vt:lpstr>The Islamic Empire</vt:lpstr>
      <vt:lpstr>Factors Leading to Progress</vt:lpstr>
      <vt:lpstr>AVICENNA</vt:lpstr>
      <vt:lpstr>Rhazes</vt:lpstr>
      <vt:lpstr>Albucasis</vt:lpstr>
      <vt:lpstr>Other Contributions</vt:lpstr>
      <vt:lpstr>Pair Share Questions</vt:lpstr>
    </vt:vector>
  </TitlesOfParts>
  <Company>Dartford Technology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Walker</dc:creator>
  <cp:lastModifiedBy>Andy</cp:lastModifiedBy>
  <cp:revision>5</cp:revision>
  <dcterms:created xsi:type="dcterms:W3CDTF">2015-05-12T07:53:40Z</dcterms:created>
  <dcterms:modified xsi:type="dcterms:W3CDTF">2015-05-12T16:10:44Z</dcterms:modified>
</cp:coreProperties>
</file>