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3AD13C-C031-4665-A3E5-5AF9A3AAC336}" type="datetimeFigureOut">
              <a:rPr lang="en-GB" smtClean="0"/>
              <a:t>10/10/2013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C71EAD-E023-4C50-8444-247587A9AA01}" type="slidenum">
              <a:rPr lang="en-GB" smtClean="0"/>
              <a:t>‹#›</a:t>
            </a:fld>
            <a:endParaRPr lang="en-GB"/>
          </a:p>
        </p:txBody>
      </p:sp>
    </p:spTree>
    <p:extLst>
      <p:ext uri="{BB962C8B-B14F-4D97-AF65-F5344CB8AC3E}">
        <p14:creationId xmlns:p14="http://schemas.microsoft.com/office/powerpoint/2010/main" val="86972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3C71EAD-E023-4C50-8444-247587A9AA01}" type="slidenum">
              <a:rPr lang="en-GB" smtClean="0"/>
              <a:t>1</a:t>
            </a:fld>
            <a:endParaRPr lang="en-GB"/>
          </a:p>
        </p:txBody>
      </p:sp>
    </p:spTree>
    <p:extLst>
      <p:ext uri="{BB962C8B-B14F-4D97-AF65-F5344CB8AC3E}">
        <p14:creationId xmlns:p14="http://schemas.microsoft.com/office/powerpoint/2010/main" val="17161988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BD980285-13EC-46B7-94C1-A0B1682A03BA}" type="datetimeFigureOut">
              <a:rPr lang="en-GB" smtClean="0"/>
              <a:t>10/10/2013</a:t>
            </a:fld>
            <a:endParaRPr lang="en-GB"/>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2E3BB097-710D-4F1D-B938-C1FDD58E67D7}" type="slidenum">
              <a:rPr lang="en-GB" smtClean="0"/>
              <a:t>‹#›</a:t>
            </a:fld>
            <a:endParaRPr lang="en-GB"/>
          </a:p>
        </p:txBody>
      </p:sp>
      <p:sp>
        <p:nvSpPr>
          <p:cNvPr id="15" name="Footer Placeholder 14"/>
          <p:cNvSpPr>
            <a:spLocks noGrp="1"/>
          </p:cNvSpPr>
          <p:nvPr>
            <p:ph type="ftr" sz="quarter" idx="12"/>
          </p:nvPr>
        </p:nvSpPr>
        <p:spPr>
          <a:xfrm>
            <a:off x="3581400" y="6296248"/>
            <a:ext cx="2820987" cy="152400"/>
          </a:xfrm>
        </p:spPr>
        <p:txBody>
          <a:bodyPr/>
          <a:lstStyle/>
          <a:p>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BD980285-13EC-46B7-94C1-A0B1682A03BA}" type="datetimeFigureOut">
              <a:rPr lang="en-GB" smtClean="0"/>
              <a:t>10/10/2013</a:t>
            </a:fld>
            <a:endParaRPr lang="en-GB"/>
          </a:p>
        </p:txBody>
      </p:sp>
      <p:sp>
        <p:nvSpPr>
          <p:cNvPr id="14" name="Slide Number Placeholder 13"/>
          <p:cNvSpPr>
            <a:spLocks noGrp="1"/>
          </p:cNvSpPr>
          <p:nvPr>
            <p:ph type="sldNum" sz="quarter" idx="11"/>
          </p:nvPr>
        </p:nvSpPr>
        <p:spPr/>
        <p:txBody>
          <a:bodyPr/>
          <a:lstStyle/>
          <a:p>
            <a:fld id="{2E3BB097-710D-4F1D-B938-C1FDD58E67D7}" type="slidenum">
              <a:rPr lang="en-GB" smtClean="0"/>
              <a:t>‹#›</a:t>
            </a:fld>
            <a:endParaRPr lang="en-GB"/>
          </a:p>
        </p:txBody>
      </p:sp>
      <p:sp>
        <p:nvSpPr>
          <p:cNvPr id="15" name="Footer Placeholder 14"/>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BD980285-13EC-46B7-94C1-A0B1682A03BA}" type="datetimeFigureOut">
              <a:rPr lang="en-GB" smtClean="0"/>
              <a:t>10/10/2013</a:t>
            </a:fld>
            <a:endParaRPr lang="en-GB"/>
          </a:p>
        </p:txBody>
      </p:sp>
      <p:sp>
        <p:nvSpPr>
          <p:cNvPr id="14" name="Slide Number Placeholder 13"/>
          <p:cNvSpPr>
            <a:spLocks noGrp="1"/>
          </p:cNvSpPr>
          <p:nvPr>
            <p:ph type="sldNum" sz="quarter" idx="11"/>
          </p:nvPr>
        </p:nvSpPr>
        <p:spPr/>
        <p:txBody>
          <a:bodyPr/>
          <a:lstStyle/>
          <a:p>
            <a:fld id="{2E3BB097-710D-4F1D-B938-C1FDD58E67D7}" type="slidenum">
              <a:rPr lang="en-GB" smtClean="0"/>
              <a:t>‹#›</a:t>
            </a:fld>
            <a:endParaRPr lang="en-GB"/>
          </a:p>
        </p:txBody>
      </p:sp>
      <p:sp>
        <p:nvSpPr>
          <p:cNvPr id="15" name="Footer Placeholder 14"/>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D980285-13EC-46B7-94C1-A0B1682A03BA}" type="datetimeFigureOut">
              <a:rPr lang="en-GB" smtClean="0"/>
              <a:t>10/10/2013</a:t>
            </a:fld>
            <a:endParaRPr lang="en-GB"/>
          </a:p>
        </p:txBody>
      </p:sp>
      <p:sp>
        <p:nvSpPr>
          <p:cNvPr id="11" name="Slide Number Placeholder 10"/>
          <p:cNvSpPr>
            <a:spLocks noGrp="1"/>
          </p:cNvSpPr>
          <p:nvPr>
            <p:ph type="sldNum" sz="quarter" idx="11"/>
          </p:nvPr>
        </p:nvSpPr>
        <p:spPr/>
        <p:txBody>
          <a:bodyPr/>
          <a:lstStyle/>
          <a:p>
            <a:fld id="{2E3BB097-710D-4F1D-B938-C1FDD58E67D7}" type="slidenum">
              <a:rPr lang="en-GB" smtClean="0"/>
              <a:t>‹#›</a:t>
            </a:fld>
            <a:endParaRPr lang="en-GB"/>
          </a:p>
        </p:txBody>
      </p:sp>
      <p:sp>
        <p:nvSpPr>
          <p:cNvPr id="12" name="Footer Placeholder 11"/>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BD980285-13EC-46B7-94C1-A0B1682A03BA}" type="datetimeFigureOut">
              <a:rPr lang="en-GB" smtClean="0"/>
              <a:t>10/10/2013</a:t>
            </a:fld>
            <a:endParaRPr lang="en-GB"/>
          </a:p>
        </p:txBody>
      </p:sp>
      <p:sp>
        <p:nvSpPr>
          <p:cNvPr id="13" name="Slide Number Placeholder 12"/>
          <p:cNvSpPr>
            <a:spLocks noGrp="1"/>
          </p:cNvSpPr>
          <p:nvPr>
            <p:ph type="sldNum" sz="quarter" idx="11"/>
          </p:nvPr>
        </p:nvSpPr>
        <p:spPr>
          <a:xfrm>
            <a:off x="4116388" y="6400800"/>
            <a:ext cx="533400" cy="152400"/>
          </a:xfrm>
        </p:spPr>
        <p:txBody>
          <a:bodyPr/>
          <a:lstStyle/>
          <a:p>
            <a:fld id="{2E3BB097-710D-4F1D-B938-C1FDD58E67D7}" type="slidenum">
              <a:rPr lang="en-GB" smtClean="0"/>
              <a:t>‹#›</a:t>
            </a:fld>
            <a:endParaRPr lang="en-GB"/>
          </a:p>
        </p:txBody>
      </p:sp>
      <p:sp>
        <p:nvSpPr>
          <p:cNvPr id="14" name="Footer Placeholder 13"/>
          <p:cNvSpPr>
            <a:spLocks noGrp="1"/>
          </p:cNvSpPr>
          <p:nvPr>
            <p:ph type="ftr" sz="quarter" idx="12"/>
          </p:nvPr>
        </p:nvSpPr>
        <p:spPr>
          <a:xfrm>
            <a:off x="838200" y="6296248"/>
            <a:ext cx="2820987" cy="152400"/>
          </a:xfrm>
        </p:spPr>
        <p:txBody>
          <a:bodyPr/>
          <a:lstStyle/>
          <a:p>
            <a:endParaRPr lang="en-GB"/>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BD980285-13EC-46B7-94C1-A0B1682A03BA}" type="datetimeFigureOut">
              <a:rPr lang="en-GB" smtClean="0"/>
              <a:t>10/10/2013</a:t>
            </a:fld>
            <a:endParaRPr lang="en-GB"/>
          </a:p>
        </p:txBody>
      </p:sp>
      <p:sp>
        <p:nvSpPr>
          <p:cNvPr id="13" name="Slide Number Placeholder 12"/>
          <p:cNvSpPr>
            <a:spLocks noGrp="1"/>
          </p:cNvSpPr>
          <p:nvPr>
            <p:ph type="sldNum" sz="quarter" idx="11"/>
          </p:nvPr>
        </p:nvSpPr>
        <p:spPr/>
        <p:txBody>
          <a:bodyPr/>
          <a:lstStyle/>
          <a:p>
            <a:fld id="{2E3BB097-710D-4F1D-B938-C1FDD58E67D7}" type="slidenum">
              <a:rPr lang="en-GB" smtClean="0"/>
              <a:t>‹#›</a:t>
            </a:fld>
            <a:endParaRPr lang="en-GB"/>
          </a:p>
        </p:txBody>
      </p:sp>
      <p:sp>
        <p:nvSpPr>
          <p:cNvPr id="14" name="Footer Placeholder 13"/>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BD980285-13EC-46B7-94C1-A0B1682A03BA}" type="datetimeFigureOut">
              <a:rPr lang="en-GB" smtClean="0"/>
              <a:t>10/10/2013</a:t>
            </a:fld>
            <a:endParaRPr lang="en-GB"/>
          </a:p>
        </p:txBody>
      </p:sp>
      <p:sp>
        <p:nvSpPr>
          <p:cNvPr id="14" name="Slide Number Placeholder 13"/>
          <p:cNvSpPr>
            <a:spLocks noGrp="1"/>
          </p:cNvSpPr>
          <p:nvPr>
            <p:ph type="sldNum" sz="quarter" idx="11"/>
          </p:nvPr>
        </p:nvSpPr>
        <p:spPr/>
        <p:txBody>
          <a:bodyPr/>
          <a:lstStyle/>
          <a:p>
            <a:fld id="{2E3BB097-710D-4F1D-B938-C1FDD58E67D7}" type="slidenum">
              <a:rPr lang="en-GB" smtClean="0"/>
              <a:t>‹#›</a:t>
            </a:fld>
            <a:endParaRPr lang="en-GB"/>
          </a:p>
        </p:txBody>
      </p:sp>
      <p:sp>
        <p:nvSpPr>
          <p:cNvPr id="16" name="Footer Placeholder 15"/>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BD980285-13EC-46B7-94C1-A0B1682A03BA}" type="datetimeFigureOut">
              <a:rPr lang="en-GB" smtClean="0"/>
              <a:t>10/10/2013</a:t>
            </a:fld>
            <a:endParaRPr lang="en-GB"/>
          </a:p>
        </p:txBody>
      </p:sp>
      <p:sp>
        <p:nvSpPr>
          <p:cNvPr id="10" name="Slide Number Placeholder 9"/>
          <p:cNvSpPr>
            <a:spLocks noGrp="1"/>
          </p:cNvSpPr>
          <p:nvPr>
            <p:ph type="sldNum" sz="quarter" idx="11"/>
          </p:nvPr>
        </p:nvSpPr>
        <p:spPr/>
        <p:txBody>
          <a:bodyPr/>
          <a:lstStyle/>
          <a:p>
            <a:fld id="{2E3BB097-710D-4F1D-B938-C1FDD58E67D7}" type="slidenum">
              <a:rPr lang="en-GB" smtClean="0"/>
              <a:t>‹#›</a:t>
            </a:fld>
            <a:endParaRPr lang="en-GB"/>
          </a:p>
        </p:txBody>
      </p:sp>
      <p:sp>
        <p:nvSpPr>
          <p:cNvPr id="11" name="Footer Placeholder 10"/>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D980285-13EC-46B7-94C1-A0B1682A03BA}" type="datetimeFigureOut">
              <a:rPr lang="en-GB" smtClean="0"/>
              <a:t>10/10/2013</a:t>
            </a:fld>
            <a:endParaRPr lang="en-GB"/>
          </a:p>
        </p:txBody>
      </p:sp>
      <p:sp>
        <p:nvSpPr>
          <p:cNvPr id="9" name="Slide Number Placeholder 8"/>
          <p:cNvSpPr>
            <a:spLocks noGrp="1"/>
          </p:cNvSpPr>
          <p:nvPr>
            <p:ph type="sldNum" sz="quarter" idx="11"/>
          </p:nvPr>
        </p:nvSpPr>
        <p:spPr/>
        <p:txBody>
          <a:bodyPr/>
          <a:lstStyle/>
          <a:p>
            <a:fld id="{2E3BB097-710D-4F1D-B938-C1FDD58E67D7}"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BD980285-13EC-46B7-94C1-A0B1682A03BA}" type="datetimeFigureOut">
              <a:rPr lang="en-GB" smtClean="0"/>
              <a:t>10/10/2013</a:t>
            </a:fld>
            <a:endParaRPr lang="en-GB"/>
          </a:p>
        </p:txBody>
      </p:sp>
      <p:sp>
        <p:nvSpPr>
          <p:cNvPr id="16" name="Slide Number Placeholder 15"/>
          <p:cNvSpPr>
            <a:spLocks noGrp="1"/>
          </p:cNvSpPr>
          <p:nvPr>
            <p:ph type="sldNum" sz="quarter" idx="11"/>
          </p:nvPr>
        </p:nvSpPr>
        <p:spPr/>
        <p:txBody>
          <a:bodyPr/>
          <a:lstStyle/>
          <a:p>
            <a:fld id="{2E3BB097-710D-4F1D-B938-C1FDD58E67D7}" type="slidenum">
              <a:rPr lang="en-GB" smtClean="0"/>
              <a:t>‹#›</a:t>
            </a:fld>
            <a:endParaRPr lang="en-GB"/>
          </a:p>
        </p:txBody>
      </p:sp>
      <p:sp>
        <p:nvSpPr>
          <p:cNvPr id="17" name="Footer Placeholder 16"/>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BD980285-13EC-46B7-94C1-A0B1682A03BA}" type="datetimeFigureOut">
              <a:rPr lang="en-GB" smtClean="0"/>
              <a:t>10/10/2013</a:t>
            </a:fld>
            <a:endParaRPr lang="en-GB"/>
          </a:p>
        </p:txBody>
      </p:sp>
      <p:sp>
        <p:nvSpPr>
          <p:cNvPr id="17" name="Slide Number Placeholder 16"/>
          <p:cNvSpPr>
            <a:spLocks noGrp="1"/>
          </p:cNvSpPr>
          <p:nvPr>
            <p:ph type="sldNum" sz="quarter" idx="11"/>
          </p:nvPr>
        </p:nvSpPr>
        <p:spPr/>
        <p:txBody>
          <a:bodyPr/>
          <a:lstStyle/>
          <a:p>
            <a:fld id="{2E3BB097-710D-4F1D-B938-C1FDD58E67D7}" type="slidenum">
              <a:rPr lang="en-GB" smtClean="0"/>
              <a:t>‹#›</a:t>
            </a:fld>
            <a:endParaRPr lang="en-GB"/>
          </a:p>
        </p:txBody>
      </p:sp>
      <p:sp>
        <p:nvSpPr>
          <p:cNvPr id="18" name="Footer Placeholder 17"/>
          <p:cNvSpPr>
            <a:spLocks noGrp="1"/>
          </p:cNvSpPr>
          <p:nvPr>
            <p:ph type="ftr" sz="quarter" idx="12"/>
          </p:nvPr>
        </p:nvSpPr>
        <p:spPr/>
        <p:txBody>
          <a:bodyPr/>
          <a:lstStyle/>
          <a:p>
            <a:endParaRPr lang="en-GB"/>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2E3BB097-710D-4F1D-B938-C1FDD58E67D7}" type="slidenum">
              <a:rPr lang="en-GB" smtClean="0"/>
              <a:t>‹#›</a:t>
            </a:fld>
            <a:endParaRPr lang="en-GB"/>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BD980285-13EC-46B7-94C1-A0B1682A03BA}" type="datetimeFigureOut">
              <a:rPr lang="en-GB" smtClean="0"/>
              <a:t>10/10/2013</a:t>
            </a:fld>
            <a:endParaRPr lang="en-GB"/>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707904" y="2636912"/>
            <a:ext cx="3096344" cy="954107"/>
          </a:xfrm>
          <a:prstGeom prst="rect">
            <a:avLst/>
          </a:prstGeom>
          <a:noFill/>
        </p:spPr>
        <p:txBody>
          <a:bodyPr wrap="square" rtlCol="0">
            <a:spAutoFit/>
          </a:bodyPr>
          <a:lstStyle/>
          <a:p>
            <a:r>
              <a:rPr lang="en-GB" sz="2800" dirty="0" smtClean="0">
                <a:latin typeface="Segoe UI Light" pitchFamily="34" charset="0"/>
              </a:rPr>
              <a:t>Louis Philippe’s Domestic Policy </a:t>
            </a:r>
            <a:endParaRPr lang="en-GB" sz="2800" dirty="0">
              <a:latin typeface="Segoe UI Light" pitchFamily="34" charset="0"/>
            </a:endParaRPr>
          </a:p>
        </p:txBody>
      </p:sp>
    </p:spTree>
    <p:extLst>
      <p:ext uri="{BB962C8B-B14F-4D97-AF65-F5344CB8AC3E}">
        <p14:creationId xmlns:p14="http://schemas.microsoft.com/office/powerpoint/2010/main" val="17299622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7488832" cy="883568"/>
          </a:xfrm>
        </p:spPr>
        <p:txBody>
          <a:bodyPr>
            <a:normAutofit fontScale="90000"/>
          </a:bodyPr>
          <a:lstStyle/>
          <a:p>
            <a:pPr algn="l"/>
            <a:r>
              <a:rPr lang="en-GB" u="sng" dirty="0" smtClean="0">
                <a:solidFill>
                  <a:srgbClr val="FF0000"/>
                </a:solidFill>
                <a:latin typeface="Segoe UI Light" pitchFamily="34" charset="0"/>
              </a:rPr>
              <a:t>Demands for parliamentary reform and rise of socialism and bonapartism </a:t>
            </a:r>
            <a:endParaRPr lang="en-GB" u="sng" dirty="0">
              <a:solidFill>
                <a:srgbClr val="FF0000"/>
              </a:solidFill>
              <a:latin typeface="Segoe UI Light" pitchFamily="34" charset="0"/>
            </a:endParaRPr>
          </a:p>
        </p:txBody>
      </p:sp>
      <p:sp>
        <p:nvSpPr>
          <p:cNvPr id="4" name="TextBox 3"/>
          <p:cNvSpPr txBox="1"/>
          <p:nvPr/>
        </p:nvSpPr>
        <p:spPr>
          <a:xfrm>
            <a:off x="160900" y="891557"/>
            <a:ext cx="8496944" cy="2492990"/>
          </a:xfrm>
          <a:prstGeom prst="rect">
            <a:avLst/>
          </a:prstGeom>
          <a:noFill/>
        </p:spPr>
        <p:txBody>
          <a:bodyPr wrap="square" rtlCol="0">
            <a:spAutoFit/>
          </a:bodyPr>
          <a:lstStyle/>
          <a:p>
            <a:pPr marL="285750" indent="-285750">
              <a:buFont typeface="Arial" pitchFamily="34" charset="0"/>
              <a:buChar char="•"/>
            </a:pPr>
            <a:r>
              <a:rPr lang="en-GB" sz="1400" dirty="0" smtClean="0">
                <a:latin typeface="Segoe UI Light" pitchFamily="34" charset="0"/>
              </a:rPr>
              <a:t>There were many political and social changes in France under the reign of Louis Philippe …</a:t>
            </a:r>
          </a:p>
          <a:p>
            <a:pPr marL="285750" indent="-285750">
              <a:buFont typeface="Arial" pitchFamily="34" charset="0"/>
              <a:buChar char="•"/>
            </a:pPr>
            <a:r>
              <a:rPr lang="en-GB" sz="1400" dirty="0" smtClean="0">
                <a:latin typeface="Segoe UI Light" pitchFamily="34" charset="0"/>
              </a:rPr>
              <a:t>The king could no longer suspend laws nor rule by decree (royal power)</a:t>
            </a:r>
          </a:p>
          <a:p>
            <a:pPr marL="285750" indent="-285750">
              <a:buFont typeface="Arial" pitchFamily="34" charset="0"/>
              <a:buChar char="•"/>
            </a:pPr>
            <a:r>
              <a:rPr lang="en-GB" sz="1400" dirty="0" smtClean="0">
                <a:latin typeface="Segoe UI Light" pitchFamily="34" charset="0"/>
              </a:rPr>
              <a:t>The assembly could propose legislation </a:t>
            </a:r>
          </a:p>
          <a:p>
            <a:pPr marL="285750" indent="-285750">
              <a:buFont typeface="Arial" pitchFamily="34" charset="0"/>
              <a:buChar char="•"/>
            </a:pPr>
            <a:r>
              <a:rPr lang="en-GB" sz="1400" dirty="0" smtClean="0">
                <a:latin typeface="Segoe UI Light" pitchFamily="34" charset="0"/>
              </a:rPr>
              <a:t>The electorate increased from 94,000 to almost 130,000</a:t>
            </a:r>
          </a:p>
          <a:p>
            <a:pPr marL="285750" indent="-285750">
              <a:buFont typeface="Arial" pitchFamily="34" charset="0"/>
              <a:buChar char="•"/>
            </a:pPr>
            <a:r>
              <a:rPr lang="en-GB" sz="1400" dirty="0" smtClean="0">
                <a:latin typeface="Segoe UI Light" pitchFamily="34" charset="0"/>
              </a:rPr>
              <a:t>The power of the church was removed and Catholicism was reduced </a:t>
            </a:r>
          </a:p>
          <a:p>
            <a:pPr marL="285750" indent="-285750">
              <a:buFont typeface="Arial" pitchFamily="34" charset="0"/>
              <a:buChar char="•"/>
            </a:pPr>
            <a:r>
              <a:rPr lang="en-GB" sz="1400" dirty="0" smtClean="0">
                <a:latin typeface="Segoe UI Light" pitchFamily="34" charset="0"/>
              </a:rPr>
              <a:t>Religion was tolerated and even more so became practised by the majority</a:t>
            </a:r>
          </a:p>
          <a:p>
            <a:pPr marL="285750" indent="-285750">
              <a:buFont typeface="Arial" pitchFamily="34" charset="0"/>
              <a:buChar char="•"/>
            </a:pPr>
            <a:r>
              <a:rPr lang="en-GB" sz="1400" dirty="0" smtClean="0">
                <a:latin typeface="Segoe UI Light" pitchFamily="34" charset="0"/>
              </a:rPr>
              <a:t>Because of such political and social reform, the constitution of 1830 became known as </a:t>
            </a:r>
            <a:r>
              <a:rPr lang="en-GB" sz="1400" b="1" dirty="0">
                <a:latin typeface="Segoe UI Light" pitchFamily="34" charset="0"/>
              </a:rPr>
              <a:t> </a:t>
            </a:r>
            <a:r>
              <a:rPr lang="en-GB" sz="1400" b="1" dirty="0" smtClean="0">
                <a:latin typeface="Segoe UI Light" pitchFamily="34" charset="0"/>
              </a:rPr>
              <a:t>‘The party of movement’</a:t>
            </a:r>
            <a:endParaRPr lang="en-GB" sz="1400" dirty="0" smtClean="0">
              <a:latin typeface="Segoe UI Light" pitchFamily="34" charset="0"/>
            </a:endParaRPr>
          </a:p>
          <a:p>
            <a:pPr marL="285750" indent="-285750">
              <a:buFont typeface="Arial" pitchFamily="34" charset="0"/>
              <a:buChar char="•"/>
            </a:pPr>
            <a:r>
              <a:rPr lang="en-GB" sz="1400" dirty="0" smtClean="0">
                <a:latin typeface="Segoe UI Light" pitchFamily="34" charset="0"/>
              </a:rPr>
              <a:t>However, due to the focus of parliamentary reform being  in favour and beneficial to the upper middle class (Bourgeoisie), socialism and Bonapartism started to rise due to </a:t>
            </a:r>
            <a:r>
              <a:rPr lang="en-GB" sz="1400" b="1" dirty="0" smtClean="0">
                <a:latin typeface="Segoe UI Light" pitchFamily="34" charset="0"/>
              </a:rPr>
              <a:t>their </a:t>
            </a:r>
            <a:r>
              <a:rPr lang="en-GB" sz="1400" dirty="0" smtClean="0">
                <a:latin typeface="Segoe UI Light" pitchFamily="34" charset="0"/>
              </a:rPr>
              <a:t>demands for parliamentary reform… </a:t>
            </a:r>
          </a:p>
          <a:p>
            <a:pPr marL="285750" indent="-285750">
              <a:buFont typeface="Arial" pitchFamily="34" charset="0"/>
              <a:buChar char="•"/>
            </a:pPr>
            <a:endParaRPr lang="en-GB" sz="1600" dirty="0"/>
          </a:p>
        </p:txBody>
      </p:sp>
      <p:sp>
        <p:nvSpPr>
          <p:cNvPr id="5" name="Title 1"/>
          <p:cNvSpPr txBox="1">
            <a:spLocks/>
          </p:cNvSpPr>
          <p:nvPr/>
        </p:nvSpPr>
        <p:spPr>
          <a:xfrm>
            <a:off x="129183" y="2785999"/>
            <a:ext cx="7488832" cy="883568"/>
          </a:xfrm>
          <a:prstGeom prst="rect">
            <a:avLst/>
          </a:prstGeom>
        </p:spPr>
        <p:txBody>
          <a:bodyPr vert="horz" lIns="91440" tIns="45720" rIns="91440" bIns="45720" rtlCol="0" anchor="ctr">
            <a:normAutofit fontScale="97500"/>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l"/>
            <a:r>
              <a:rPr lang="en-GB" u="sng" dirty="0" smtClean="0">
                <a:solidFill>
                  <a:srgbClr val="92D050"/>
                </a:solidFill>
                <a:latin typeface="Segoe UI Light" pitchFamily="34" charset="0"/>
              </a:rPr>
              <a:t>Socialism and Bonapartism </a:t>
            </a:r>
            <a:endParaRPr lang="en-GB" u="sng" dirty="0">
              <a:solidFill>
                <a:srgbClr val="92D050"/>
              </a:solidFill>
              <a:latin typeface="Segoe UI Light"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2020641352"/>
              </p:ext>
            </p:extLst>
          </p:nvPr>
        </p:nvGraphicFramePr>
        <p:xfrm>
          <a:off x="140948" y="3501008"/>
          <a:ext cx="8587563" cy="2503240"/>
        </p:xfrm>
        <a:graphic>
          <a:graphicData uri="http://schemas.openxmlformats.org/drawingml/2006/table">
            <a:tbl>
              <a:tblPr firstRow="1" bandRow="1">
                <a:tableStyleId>{5C22544A-7EE6-4342-B048-85BDC9FD1C3A}</a:tableStyleId>
              </a:tblPr>
              <a:tblGrid>
                <a:gridCol w="2772194"/>
                <a:gridCol w="2952848"/>
                <a:gridCol w="2862521"/>
              </a:tblGrid>
              <a:tr h="276662">
                <a:tc>
                  <a:txBody>
                    <a:bodyPr/>
                    <a:lstStyle/>
                    <a:p>
                      <a:r>
                        <a:rPr lang="en-GB" sz="1600" dirty="0" smtClean="0">
                          <a:latin typeface="Segoe UI Light" pitchFamily="34" charset="0"/>
                        </a:rPr>
                        <a:t>Bonarpartists </a:t>
                      </a:r>
                      <a:endParaRPr lang="en-GB" sz="1600" dirty="0">
                        <a:latin typeface="Segoe UI Light" pitchFamily="34" charset="0"/>
                      </a:endParaRPr>
                    </a:p>
                  </a:txBody>
                  <a:tcPr/>
                </a:tc>
                <a:tc>
                  <a:txBody>
                    <a:bodyPr/>
                    <a:lstStyle/>
                    <a:p>
                      <a:r>
                        <a:rPr lang="en-GB" sz="1600" dirty="0" smtClean="0">
                          <a:latin typeface="Segoe UI Light" pitchFamily="34" charset="0"/>
                        </a:rPr>
                        <a:t>Legitimists</a:t>
                      </a:r>
                      <a:endParaRPr lang="en-GB" sz="1600" dirty="0">
                        <a:latin typeface="Segoe UI Light" pitchFamily="34" charset="0"/>
                      </a:endParaRPr>
                    </a:p>
                  </a:txBody>
                  <a:tcPr/>
                </a:tc>
                <a:tc>
                  <a:txBody>
                    <a:bodyPr/>
                    <a:lstStyle/>
                    <a:p>
                      <a:r>
                        <a:rPr lang="en-GB" sz="1600" dirty="0" smtClean="0">
                          <a:latin typeface="Segoe UI Light" pitchFamily="34" charset="0"/>
                        </a:rPr>
                        <a:t>Republicanism</a:t>
                      </a:r>
                      <a:endParaRPr lang="en-GB" sz="1600" dirty="0">
                        <a:latin typeface="Segoe UI Light" pitchFamily="34" charset="0"/>
                      </a:endParaRPr>
                    </a:p>
                  </a:txBody>
                  <a:tcPr/>
                </a:tc>
              </a:tr>
              <a:tr h="545745">
                <a:tc>
                  <a:txBody>
                    <a:bodyPr/>
                    <a:lstStyle/>
                    <a:p>
                      <a:pPr marL="285750" indent="-285750">
                        <a:buFont typeface="Arial" pitchFamily="34" charset="0"/>
                        <a:buChar char="•"/>
                      </a:pPr>
                      <a:r>
                        <a:rPr lang="en-GB" sz="1200" dirty="0" smtClean="0">
                          <a:latin typeface="Segoe UI Light" pitchFamily="34" charset="0"/>
                        </a:rPr>
                        <a:t>Fought for the return</a:t>
                      </a:r>
                      <a:r>
                        <a:rPr lang="en-GB" sz="1200" baseline="0" dirty="0" smtClean="0">
                          <a:latin typeface="Segoe UI Light" pitchFamily="34" charset="0"/>
                        </a:rPr>
                        <a:t> of Napoleon as ruler of France </a:t>
                      </a:r>
                      <a:endParaRPr lang="en-GB" sz="1200" dirty="0">
                        <a:latin typeface="Segoe UI Light" pitchFamily="34" charset="0"/>
                      </a:endParaRPr>
                    </a:p>
                  </a:txBody>
                  <a:tcPr/>
                </a:tc>
                <a:tc>
                  <a:txBody>
                    <a:bodyPr/>
                    <a:lstStyle/>
                    <a:p>
                      <a:pPr marL="285750" indent="-285750">
                        <a:buFont typeface="Arial" pitchFamily="34" charset="0"/>
                        <a:buChar char="•"/>
                      </a:pPr>
                      <a:r>
                        <a:rPr lang="en-GB" sz="1200" dirty="0" smtClean="0">
                          <a:latin typeface="Segoe UI Light" pitchFamily="34" charset="0"/>
                        </a:rPr>
                        <a:t>Supported the Bourbons</a:t>
                      </a:r>
                      <a:r>
                        <a:rPr lang="en-GB" sz="1200" baseline="0" dirty="0" smtClean="0">
                          <a:latin typeface="Segoe UI Light" pitchFamily="34" charset="0"/>
                        </a:rPr>
                        <a:t> and royalist power</a:t>
                      </a:r>
                      <a:endParaRPr lang="en-GB" sz="1200" dirty="0">
                        <a:latin typeface="Segoe UI Light" pitchFamily="34" charset="0"/>
                      </a:endParaRPr>
                    </a:p>
                  </a:txBody>
                  <a:tcPr/>
                </a:tc>
                <a:tc>
                  <a:txBody>
                    <a:bodyPr/>
                    <a:lstStyle/>
                    <a:p>
                      <a:pPr marL="285750" indent="-285750">
                        <a:buFont typeface="Arial" pitchFamily="34" charset="0"/>
                        <a:buChar char="•"/>
                      </a:pPr>
                      <a:r>
                        <a:rPr lang="en-GB" sz="1200" dirty="0" smtClean="0">
                          <a:latin typeface="Segoe UI Light" pitchFamily="34" charset="0"/>
                        </a:rPr>
                        <a:t>Lower middle class frustrated with their place under</a:t>
                      </a:r>
                      <a:r>
                        <a:rPr lang="en-GB" sz="1200" baseline="0" dirty="0" smtClean="0">
                          <a:latin typeface="Segoe UI Light" pitchFamily="34" charset="0"/>
                        </a:rPr>
                        <a:t> the reign of LP’s constitution </a:t>
                      </a:r>
                      <a:endParaRPr lang="en-GB" sz="1200" dirty="0">
                        <a:latin typeface="Segoe UI Light" pitchFamily="34" charset="0"/>
                      </a:endParaRPr>
                    </a:p>
                  </a:txBody>
                  <a:tcPr/>
                </a:tc>
              </a:tr>
              <a:tr h="704920">
                <a:tc>
                  <a:txBody>
                    <a:bodyPr/>
                    <a:lstStyle/>
                    <a:p>
                      <a:pPr marL="285750" indent="-285750">
                        <a:buFont typeface="Arial" pitchFamily="34" charset="0"/>
                        <a:buChar char="•"/>
                      </a:pPr>
                      <a:r>
                        <a:rPr lang="en-GB" sz="1200" dirty="0" smtClean="0">
                          <a:latin typeface="Segoe UI Light" pitchFamily="34" charset="0"/>
                        </a:rPr>
                        <a:t>Wanted to return the </a:t>
                      </a:r>
                      <a:r>
                        <a:rPr lang="en-GB" sz="1200" b="1" dirty="0" smtClean="0">
                          <a:latin typeface="Segoe UI Light" pitchFamily="34" charset="0"/>
                        </a:rPr>
                        <a:t>days of glory</a:t>
                      </a:r>
                      <a:endParaRPr lang="en-GB" sz="1200" dirty="0">
                        <a:latin typeface="Segoe UI Light" pitchFamily="34" charset="0"/>
                      </a:endParaRPr>
                    </a:p>
                  </a:txBody>
                  <a:tcPr/>
                </a:tc>
                <a:tc>
                  <a:txBody>
                    <a:bodyPr/>
                    <a:lstStyle/>
                    <a:p>
                      <a:pPr marL="285750" indent="-285750">
                        <a:buFont typeface="Arial" pitchFamily="34" charset="0"/>
                        <a:buChar char="•"/>
                      </a:pPr>
                      <a:r>
                        <a:rPr lang="en-GB" sz="1200" dirty="0" smtClean="0">
                          <a:latin typeface="Segoe UI Light" pitchFamily="34" charset="0"/>
                        </a:rPr>
                        <a:t>Opposed</a:t>
                      </a:r>
                      <a:r>
                        <a:rPr lang="en-GB" sz="1200" baseline="0" dirty="0" smtClean="0">
                          <a:latin typeface="Segoe UI Light" pitchFamily="34" charset="0"/>
                        </a:rPr>
                        <a:t> the Orleanist Monarchy and instead supported the son of the Duc de Berri (murdered in 1820) </a:t>
                      </a:r>
                      <a:endParaRPr lang="en-GB" sz="1200" dirty="0">
                        <a:latin typeface="Segoe UI Light" pitchFamily="34" charset="0"/>
                      </a:endParaRPr>
                    </a:p>
                  </a:txBody>
                  <a:tcPr/>
                </a:tc>
                <a:tc>
                  <a:txBody>
                    <a:bodyPr/>
                    <a:lstStyle/>
                    <a:p>
                      <a:pPr marL="285750" indent="-285750">
                        <a:buFont typeface="Arial" pitchFamily="34" charset="0"/>
                        <a:buChar char="•"/>
                      </a:pPr>
                      <a:r>
                        <a:rPr lang="en-GB" sz="1200" dirty="0" smtClean="0">
                          <a:latin typeface="Segoe UI Light" pitchFamily="34" charset="0"/>
                        </a:rPr>
                        <a:t>Gained the support of the poorer classes who wanted a  more democratic system </a:t>
                      </a:r>
                      <a:endParaRPr lang="en-GB" sz="1200" dirty="0">
                        <a:latin typeface="Segoe UI Light" pitchFamily="34" charset="0"/>
                      </a:endParaRPr>
                    </a:p>
                  </a:txBody>
                  <a:tcPr/>
                </a:tc>
              </a:tr>
              <a:tr h="704920">
                <a:tc>
                  <a:txBody>
                    <a:bodyPr/>
                    <a:lstStyle/>
                    <a:p>
                      <a:pPr marL="285750" indent="-285750">
                        <a:buFont typeface="Arial" pitchFamily="34" charset="0"/>
                        <a:buChar char="•"/>
                      </a:pPr>
                      <a:r>
                        <a:rPr lang="en-GB" sz="1200" dirty="0" smtClean="0">
                          <a:latin typeface="Segoe UI Light" pitchFamily="34" charset="0"/>
                        </a:rPr>
                        <a:t>Attempted to proceed</a:t>
                      </a:r>
                      <a:r>
                        <a:rPr lang="en-GB" sz="1200" baseline="0" dirty="0" smtClean="0">
                          <a:latin typeface="Segoe UI Light" pitchFamily="34" charset="0"/>
                        </a:rPr>
                        <a:t> with 2 rebellions (or </a:t>
                      </a:r>
                      <a:r>
                        <a:rPr lang="en-GB" sz="1200" b="1" baseline="0" dirty="0" smtClean="0">
                          <a:latin typeface="Segoe UI Light" pitchFamily="34" charset="0"/>
                        </a:rPr>
                        <a:t>coups) </a:t>
                      </a:r>
                      <a:r>
                        <a:rPr lang="en-GB" sz="1200" baseline="0" dirty="0" smtClean="0">
                          <a:latin typeface="Segoe UI Light" pitchFamily="34" charset="0"/>
                        </a:rPr>
                        <a:t>against LP—however, both coups failed in 1836 and 1840 </a:t>
                      </a:r>
                      <a:endParaRPr lang="en-GB" sz="1200" dirty="0">
                        <a:latin typeface="Segoe UI Light" pitchFamily="34" charset="0"/>
                      </a:endParaRPr>
                    </a:p>
                  </a:txBody>
                  <a:tcPr/>
                </a:tc>
                <a:tc>
                  <a:txBody>
                    <a:bodyPr/>
                    <a:lstStyle/>
                    <a:p>
                      <a:pPr marL="285750" indent="-285750">
                        <a:buFont typeface="Arial" pitchFamily="34" charset="0"/>
                        <a:buChar char="•"/>
                      </a:pPr>
                      <a:r>
                        <a:rPr lang="en-GB" sz="1200" dirty="0" smtClean="0">
                          <a:latin typeface="Segoe UI Light" pitchFamily="34" charset="0"/>
                        </a:rPr>
                        <a:t>Attempted to lead a coup in 1832 but failed</a:t>
                      </a:r>
                      <a:r>
                        <a:rPr lang="en-GB" sz="1200" baseline="0" dirty="0" smtClean="0">
                          <a:latin typeface="Segoe UI Light" pitchFamily="34" charset="0"/>
                        </a:rPr>
                        <a:t> </a:t>
                      </a:r>
                      <a:endParaRPr lang="en-GB" sz="1200" dirty="0">
                        <a:latin typeface="Segoe UI Light" pitchFamily="34" charset="0"/>
                      </a:endParaRPr>
                    </a:p>
                  </a:txBody>
                  <a:tcPr/>
                </a:tc>
                <a:tc>
                  <a:txBody>
                    <a:bodyPr/>
                    <a:lstStyle/>
                    <a:p>
                      <a:pPr marL="0" indent="0">
                        <a:buFont typeface="Arial" pitchFamily="34" charset="0"/>
                        <a:buNone/>
                      </a:pPr>
                      <a:endParaRPr lang="en-GB" sz="1200" dirty="0">
                        <a:latin typeface="Segoe UI Light" pitchFamily="34" charset="0"/>
                      </a:endParaRPr>
                    </a:p>
                  </a:txBody>
                  <a:tcPr/>
                </a:tc>
              </a:tr>
            </a:tbl>
          </a:graphicData>
        </a:graphic>
      </p:graphicFrame>
      <p:sp>
        <p:nvSpPr>
          <p:cNvPr id="3" name="TextBox 2"/>
          <p:cNvSpPr txBox="1"/>
          <p:nvPr/>
        </p:nvSpPr>
        <p:spPr>
          <a:xfrm>
            <a:off x="154200" y="6101554"/>
            <a:ext cx="8155516" cy="738664"/>
          </a:xfrm>
          <a:prstGeom prst="rect">
            <a:avLst/>
          </a:prstGeom>
          <a:noFill/>
        </p:spPr>
        <p:txBody>
          <a:bodyPr wrap="square" rtlCol="0">
            <a:spAutoFit/>
          </a:bodyPr>
          <a:lstStyle/>
          <a:p>
            <a:pPr marL="285750" indent="-285750">
              <a:buFont typeface="Arial" pitchFamily="34" charset="0"/>
              <a:buChar char="•"/>
            </a:pPr>
            <a:r>
              <a:rPr lang="en-GB" sz="1400" dirty="0" smtClean="0">
                <a:latin typeface="Segoe UI Light" pitchFamily="34" charset="0"/>
              </a:rPr>
              <a:t>Each group greatly disapproved of the reign of LP as, from the start, they were not happy with an Orleanist becoming the legitimate heir to the throne</a:t>
            </a:r>
          </a:p>
          <a:p>
            <a:pPr marL="285750" indent="-285750">
              <a:buFont typeface="Arial" pitchFamily="34" charset="0"/>
              <a:buChar char="•"/>
            </a:pPr>
            <a:r>
              <a:rPr lang="en-GB" sz="1400" dirty="0" smtClean="0">
                <a:latin typeface="Segoe UI Light" pitchFamily="34" charset="0"/>
              </a:rPr>
              <a:t>Thus they posed as a dominant threat to King LP</a:t>
            </a:r>
            <a:endParaRPr lang="en-GB" sz="1400" dirty="0">
              <a:latin typeface="Segoe UI Light" pitchFamily="34" charset="0"/>
            </a:endParaRPr>
          </a:p>
        </p:txBody>
      </p:sp>
    </p:spTree>
    <p:extLst>
      <p:ext uri="{BB962C8B-B14F-4D97-AF65-F5344CB8AC3E}">
        <p14:creationId xmlns:p14="http://schemas.microsoft.com/office/powerpoint/2010/main" val="1260864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9512" y="0"/>
            <a:ext cx="7488832" cy="883568"/>
          </a:xfrm>
        </p:spPr>
        <p:txBody>
          <a:bodyPr>
            <a:normAutofit/>
          </a:bodyPr>
          <a:lstStyle/>
          <a:p>
            <a:pPr algn="l"/>
            <a:r>
              <a:rPr lang="en-GB" u="sng" dirty="0" smtClean="0">
                <a:solidFill>
                  <a:srgbClr val="FF0000"/>
                </a:solidFill>
                <a:latin typeface="Segoe UI Light" pitchFamily="34" charset="0"/>
              </a:rPr>
              <a:t>Early rebellions and economic development</a:t>
            </a:r>
            <a:endParaRPr lang="en-GB" u="sng" dirty="0">
              <a:solidFill>
                <a:srgbClr val="FF0000"/>
              </a:solidFill>
              <a:latin typeface="Segoe UI Light" pitchFamily="34" charset="0"/>
            </a:endParaRPr>
          </a:p>
        </p:txBody>
      </p:sp>
      <p:sp>
        <p:nvSpPr>
          <p:cNvPr id="5" name="TextBox 4"/>
          <p:cNvSpPr txBox="1"/>
          <p:nvPr/>
        </p:nvSpPr>
        <p:spPr>
          <a:xfrm>
            <a:off x="251520" y="836712"/>
            <a:ext cx="8208912" cy="1323439"/>
          </a:xfrm>
          <a:prstGeom prst="rect">
            <a:avLst/>
          </a:prstGeom>
          <a:noFill/>
        </p:spPr>
        <p:txBody>
          <a:bodyPr wrap="square" rtlCol="0">
            <a:spAutoFit/>
          </a:bodyPr>
          <a:lstStyle/>
          <a:p>
            <a:pPr marL="285750" indent="-285750">
              <a:buFont typeface="Arial" pitchFamily="34" charset="0"/>
              <a:buChar char="•"/>
            </a:pPr>
            <a:r>
              <a:rPr lang="en-GB" sz="1600" dirty="0" smtClean="0">
                <a:latin typeface="Segoe UI Light" pitchFamily="34" charset="0"/>
              </a:rPr>
              <a:t>LP was well aware of the undercurrent of unrest throughout his reign, but rather than address it, he tended to accept it as something beyond his control</a:t>
            </a:r>
          </a:p>
          <a:p>
            <a:pPr marL="285750" indent="-285750">
              <a:buFont typeface="Arial" pitchFamily="34" charset="0"/>
              <a:buChar char="•"/>
            </a:pPr>
            <a:r>
              <a:rPr lang="en-GB" sz="1600" dirty="0" smtClean="0">
                <a:latin typeface="Segoe UI Light" pitchFamily="34" charset="0"/>
              </a:rPr>
              <a:t>Political frustration was one of the key factors in the fall of LP in 1848</a:t>
            </a:r>
          </a:p>
          <a:p>
            <a:pPr marL="285750" indent="-285750">
              <a:buFont typeface="Arial" pitchFamily="34" charset="0"/>
              <a:buChar char="•"/>
            </a:pPr>
            <a:r>
              <a:rPr lang="en-GB" sz="1600" dirty="0" smtClean="0">
                <a:latin typeface="Segoe UI Light" pitchFamily="34" charset="0"/>
              </a:rPr>
              <a:t>As well as this, bad weather led to poor harvests and caused rising food prices which resulted in bakeries and food shops being looted.</a:t>
            </a:r>
            <a:endParaRPr lang="en-GB" sz="1600" dirty="0">
              <a:latin typeface="Segoe UI Light" pitchFamily="34" charset="0"/>
            </a:endParaRPr>
          </a:p>
        </p:txBody>
      </p:sp>
      <p:sp>
        <p:nvSpPr>
          <p:cNvPr id="6" name="Title 1"/>
          <p:cNvSpPr txBox="1">
            <a:spLocks/>
          </p:cNvSpPr>
          <p:nvPr/>
        </p:nvSpPr>
        <p:spPr>
          <a:xfrm>
            <a:off x="251520" y="1916832"/>
            <a:ext cx="7488832" cy="883568"/>
          </a:xfrm>
          <a:prstGeom prst="rect">
            <a:avLst/>
          </a:prstGeom>
        </p:spPr>
        <p:txBody>
          <a:bodyPr vert="horz" lIns="91440" tIns="45720" rIns="91440" bIns="45720" rtlCol="0" anchor="ctr">
            <a:normAutofit fontScale="97500"/>
          </a:bodyPr>
          <a:lst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a:lstStyle>
          <a:p>
            <a:pPr algn="l"/>
            <a:r>
              <a:rPr lang="en-GB" u="sng" dirty="0" smtClean="0">
                <a:solidFill>
                  <a:srgbClr val="92D050"/>
                </a:solidFill>
                <a:latin typeface="Segoe UI Light" pitchFamily="34" charset="0"/>
              </a:rPr>
              <a:t>Economic development </a:t>
            </a:r>
            <a:endParaRPr lang="en-GB" u="sng" dirty="0">
              <a:solidFill>
                <a:srgbClr val="92D050"/>
              </a:solidFill>
              <a:latin typeface="Segoe UI Light" pitchFamily="34" charset="0"/>
            </a:endParaRPr>
          </a:p>
        </p:txBody>
      </p:sp>
      <p:sp>
        <p:nvSpPr>
          <p:cNvPr id="7" name="TextBox 6"/>
          <p:cNvSpPr txBox="1"/>
          <p:nvPr/>
        </p:nvSpPr>
        <p:spPr>
          <a:xfrm>
            <a:off x="201929" y="2655039"/>
            <a:ext cx="8352928" cy="830997"/>
          </a:xfrm>
          <a:prstGeom prst="rect">
            <a:avLst/>
          </a:prstGeom>
          <a:noFill/>
        </p:spPr>
        <p:txBody>
          <a:bodyPr wrap="square" rtlCol="0">
            <a:spAutoFit/>
          </a:bodyPr>
          <a:lstStyle/>
          <a:p>
            <a:pPr marL="285750" indent="-285750">
              <a:buFont typeface="Arial" pitchFamily="34" charset="0"/>
              <a:buChar char="•"/>
            </a:pPr>
            <a:r>
              <a:rPr lang="en-GB" sz="1600" dirty="0" smtClean="0">
                <a:latin typeface="Segoe UI Light" pitchFamily="34" charset="0"/>
              </a:rPr>
              <a:t>Signs of discontent fluctuated along with economic circumstances </a:t>
            </a:r>
          </a:p>
          <a:p>
            <a:pPr marL="285750" indent="-285750">
              <a:buFont typeface="Arial" pitchFamily="34" charset="0"/>
              <a:buChar char="•"/>
            </a:pPr>
            <a:r>
              <a:rPr lang="en-GB" sz="1600" dirty="0" smtClean="0">
                <a:latin typeface="Segoe UI Light" pitchFamily="34" charset="0"/>
              </a:rPr>
              <a:t>By 1847, economic and social conditions in France were attracting widespread interests as the government was unable or unwilling to address issues. </a:t>
            </a:r>
            <a:endParaRPr lang="en-GB" sz="1600" dirty="0">
              <a:latin typeface="Segoe UI Light" pitchFamily="34" charset="0"/>
            </a:endParaRPr>
          </a:p>
        </p:txBody>
      </p:sp>
    </p:spTree>
    <p:extLst>
      <p:ext uri="{BB962C8B-B14F-4D97-AF65-F5344CB8AC3E}">
        <p14:creationId xmlns:p14="http://schemas.microsoft.com/office/powerpoint/2010/main" val="3837095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99392"/>
            <a:ext cx="7488832" cy="883568"/>
          </a:xfrm>
        </p:spPr>
        <p:txBody>
          <a:bodyPr>
            <a:normAutofit/>
          </a:bodyPr>
          <a:lstStyle/>
          <a:p>
            <a:pPr algn="l"/>
            <a:r>
              <a:rPr lang="en-GB" u="sng" dirty="0" smtClean="0">
                <a:solidFill>
                  <a:srgbClr val="FF0000"/>
                </a:solidFill>
                <a:latin typeface="Segoe UI Light" pitchFamily="34" charset="0"/>
              </a:rPr>
              <a:t>Different ministries-Guizot and Lassiez Faire</a:t>
            </a:r>
            <a:endParaRPr lang="en-GB" u="sng" dirty="0">
              <a:solidFill>
                <a:srgbClr val="FF0000"/>
              </a:solidFill>
              <a:latin typeface="Segoe UI Light" pitchFamily="34" charset="0"/>
            </a:endParaRPr>
          </a:p>
        </p:txBody>
      </p:sp>
      <p:sp>
        <p:nvSpPr>
          <p:cNvPr id="5" name="TextBox 4"/>
          <p:cNvSpPr txBox="1"/>
          <p:nvPr/>
        </p:nvSpPr>
        <p:spPr>
          <a:xfrm>
            <a:off x="120215" y="620688"/>
            <a:ext cx="8352928" cy="1446550"/>
          </a:xfrm>
          <a:prstGeom prst="rect">
            <a:avLst/>
          </a:prstGeom>
          <a:noFill/>
        </p:spPr>
        <p:txBody>
          <a:bodyPr wrap="square" rtlCol="0">
            <a:spAutoFit/>
          </a:bodyPr>
          <a:lstStyle/>
          <a:p>
            <a:pPr marL="285750" indent="-285750">
              <a:buFont typeface="Arial" pitchFamily="34" charset="0"/>
              <a:buChar char="•"/>
            </a:pPr>
            <a:r>
              <a:rPr lang="en-GB" sz="1400" dirty="0" smtClean="0">
                <a:latin typeface="Segoe UI Light" pitchFamily="34" charset="0"/>
              </a:rPr>
              <a:t>LP relied on ministers of similar views as himself—he used traditional means of influence to ensure that the chamber of deputies supported his chosen leaders</a:t>
            </a:r>
          </a:p>
          <a:p>
            <a:pPr marL="285750" indent="-285750">
              <a:buFont typeface="Arial" pitchFamily="34" charset="0"/>
              <a:buChar char="•"/>
            </a:pPr>
            <a:r>
              <a:rPr lang="en-GB" sz="1400" b="1" dirty="0" smtClean="0">
                <a:latin typeface="Segoe UI Light" pitchFamily="34" charset="0"/>
              </a:rPr>
              <a:t>1830-47= </a:t>
            </a:r>
            <a:r>
              <a:rPr lang="en-GB" sz="1400" dirty="0" smtClean="0">
                <a:latin typeface="Segoe UI Light" pitchFamily="34" charset="0"/>
              </a:rPr>
              <a:t>LP was unable to increase the number of royal officials who sat as deputies from 142 to 193 out of a total of 459 seats</a:t>
            </a:r>
          </a:p>
          <a:p>
            <a:endParaRPr lang="en-GB" sz="1600" dirty="0" smtClean="0">
              <a:latin typeface="Segoe UI Light" pitchFamily="34" charset="0"/>
            </a:endParaRPr>
          </a:p>
          <a:p>
            <a:pPr marL="285750" indent="-285750">
              <a:buFont typeface="Arial" pitchFamily="34" charset="0"/>
              <a:buChar char="•"/>
            </a:pPr>
            <a:endParaRPr lang="en-GB" sz="1600" b="1" dirty="0">
              <a:latin typeface="Segoe UI Light"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591465878"/>
              </p:ext>
            </p:extLst>
          </p:nvPr>
        </p:nvGraphicFramePr>
        <p:xfrm>
          <a:off x="99390" y="1556792"/>
          <a:ext cx="8700258" cy="5151120"/>
        </p:xfrm>
        <a:graphic>
          <a:graphicData uri="http://schemas.openxmlformats.org/drawingml/2006/table">
            <a:tbl>
              <a:tblPr firstRow="1" bandRow="1">
                <a:tableStyleId>{5C22544A-7EE6-4342-B048-85BDC9FD1C3A}</a:tableStyleId>
              </a:tblPr>
              <a:tblGrid>
                <a:gridCol w="4350129"/>
                <a:gridCol w="4350129"/>
              </a:tblGrid>
              <a:tr h="0">
                <a:tc>
                  <a:txBody>
                    <a:bodyPr/>
                    <a:lstStyle/>
                    <a:p>
                      <a:r>
                        <a:rPr lang="en-GB" sz="1400" dirty="0" smtClean="0">
                          <a:latin typeface="Segoe UI Light" pitchFamily="34" charset="0"/>
                        </a:rPr>
                        <a:t>Minister </a:t>
                      </a:r>
                      <a:endParaRPr lang="en-GB" sz="1400" dirty="0">
                        <a:latin typeface="Segoe UI Light" pitchFamily="34" charset="0"/>
                      </a:endParaRPr>
                    </a:p>
                  </a:txBody>
                  <a:tcPr/>
                </a:tc>
                <a:tc>
                  <a:txBody>
                    <a:bodyPr/>
                    <a:lstStyle/>
                    <a:p>
                      <a:r>
                        <a:rPr lang="en-GB" sz="1400" dirty="0" smtClean="0">
                          <a:latin typeface="Segoe UI Light" pitchFamily="34" charset="0"/>
                        </a:rPr>
                        <a:t>Role</a:t>
                      </a:r>
                      <a:r>
                        <a:rPr lang="en-GB" sz="1400" baseline="0" dirty="0" smtClean="0">
                          <a:latin typeface="Segoe UI Light" pitchFamily="34" charset="0"/>
                        </a:rPr>
                        <a:t> </a:t>
                      </a:r>
                      <a:endParaRPr lang="en-GB" sz="1400" dirty="0">
                        <a:latin typeface="Segoe UI Light" pitchFamily="34" charset="0"/>
                      </a:endParaRPr>
                    </a:p>
                  </a:txBody>
                  <a:tcPr/>
                </a:tc>
              </a:tr>
              <a:tr h="370840">
                <a:tc>
                  <a:txBody>
                    <a:bodyPr/>
                    <a:lstStyle/>
                    <a:p>
                      <a:r>
                        <a:rPr lang="en-GB" sz="1050" dirty="0" smtClean="0">
                          <a:latin typeface="Segoe UI Light" pitchFamily="34" charset="0"/>
                        </a:rPr>
                        <a:t>Jaques Laffitte</a:t>
                      </a:r>
                      <a:r>
                        <a:rPr lang="en-GB" sz="1050" baseline="0" dirty="0" smtClean="0">
                          <a:latin typeface="Segoe UI Light" pitchFamily="34" charset="0"/>
                        </a:rPr>
                        <a:t> </a:t>
                      </a:r>
                      <a:endParaRPr lang="en-GB" sz="1050" dirty="0">
                        <a:latin typeface="Segoe UI Light" pitchFamily="34" charset="0"/>
                      </a:endParaRPr>
                    </a:p>
                  </a:txBody>
                  <a:tcPr/>
                </a:tc>
                <a:tc>
                  <a:txBody>
                    <a:bodyPr/>
                    <a:lstStyle/>
                    <a:p>
                      <a:pPr marL="285750" indent="-285750">
                        <a:buFont typeface="Arial" pitchFamily="34" charset="0"/>
                        <a:buChar char="•"/>
                      </a:pPr>
                      <a:r>
                        <a:rPr lang="en-GB" sz="1050" dirty="0" smtClean="0">
                          <a:latin typeface="Segoe UI Light" pitchFamily="34" charset="0"/>
                        </a:rPr>
                        <a:t>Led LP’s 1</a:t>
                      </a:r>
                      <a:r>
                        <a:rPr lang="en-GB" sz="1050" baseline="30000" dirty="0" smtClean="0">
                          <a:latin typeface="Segoe UI Light" pitchFamily="34" charset="0"/>
                        </a:rPr>
                        <a:t>st</a:t>
                      </a:r>
                      <a:r>
                        <a:rPr lang="en-GB" sz="1050" dirty="0" smtClean="0">
                          <a:latin typeface="Segoe UI Light" pitchFamily="34" charset="0"/>
                        </a:rPr>
                        <a:t> ministry </a:t>
                      </a:r>
                    </a:p>
                    <a:p>
                      <a:pPr marL="285750" indent="-285750">
                        <a:buFont typeface="Arial" pitchFamily="34" charset="0"/>
                        <a:buChar char="•"/>
                      </a:pPr>
                      <a:r>
                        <a:rPr lang="en-GB" sz="1050" dirty="0" smtClean="0">
                          <a:latin typeface="Segoe UI Light" pitchFamily="34" charset="0"/>
                        </a:rPr>
                        <a:t>Regarded</a:t>
                      </a:r>
                      <a:r>
                        <a:rPr lang="en-GB" sz="1050" baseline="0" dirty="0" smtClean="0">
                          <a:latin typeface="Segoe UI Light" pitchFamily="34" charset="0"/>
                        </a:rPr>
                        <a:t> the July revolution as only favouring further reform </a:t>
                      </a:r>
                    </a:p>
                    <a:p>
                      <a:pPr marL="285750" indent="-285750">
                        <a:buFont typeface="Arial" pitchFamily="34" charset="0"/>
                        <a:buChar char="•"/>
                      </a:pPr>
                      <a:r>
                        <a:rPr lang="en-GB" sz="1050" baseline="0" dirty="0" smtClean="0">
                          <a:latin typeface="Segoe UI Light" pitchFamily="34" charset="0"/>
                        </a:rPr>
                        <a:t>However, rioting and disorder continued because of this</a:t>
                      </a:r>
                    </a:p>
                    <a:p>
                      <a:pPr marL="285750" indent="-285750">
                        <a:buFont typeface="Arial" pitchFamily="34" charset="0"/>
                        <a:buChar char="•"/>
                      </a:pPr>
                      <a:r>
                        <a:rPr lang="en-GB" sz="1050" baseline="0" dirty="0" smtClean="0">
                          <a:latin typeface="Segoe UI Light" pitchFamily="34" charset="0"/>
                        </a:rPr>
                        <a:t>Laffitte dismissed in March 1831</a:t>
                      </a:r>
                      <a:endParaRPr lang="en-GB" sz="1050" dirty="0">
                        <a:latin typeface="Segoe UI Light" pitchFamily="34" charset="0"/>
                      </a:endParaRPr>
                    </a:p>
                  </a:txBody>
                  <a:tcPr/>
                </a:tc>
              </a:tr>
              <a:tr h="370840">
                <a:tc>
                  <a:txBody>
                    <a:bodyPr/>
                    <a:lstStyle/>
                    <a:p>
                      <a:r>
                        <a:rPr lang="en-GB" sz="1050" dirty="0" smtClean="0">
                          <a:latin typeface="Segoe UI Light" pitchFamily="34" charset="0"/>
                        </a:rPr>
                        <a:t>Casimir Perier</a:t>
                      </a:r>
                      <a:endParaRPr lang="en-GB" sz="1050" dirty="0">
                        <a:latin typeface="Segoe UI Light" pitchFamily="34" charset="0"/>
                      </a:endParaRPr>
                    </a:p>
                  </a:txBody>
                  <a:tcPr/>
                </a:tc>
                <a:tc>
                  <a:txBody>
                    <a:bodyPr/>
                    <a:lstStyle/>
                    <a:p>
                      <a:pPr marL="285750" indent="-285750">
                        <a:buFont typeface="Arial" pitchFamily="34" charset="0"/>
                        <a:buChar char="•"/>
                      </a:pPr>
                      <a:r>
                        <a:rPr lang="en-GB" sz="1050" dirty="0" smtClean="0">
                          <a:latin typeface="Segoe UI Light" pitchFamily="34" charset="0"/>
                        </a:rPr>
                        <a:t>Led LP’s 2</a:t>
                      </a:r>
                      <a:r>
                        <a:rPr lang="en-GB" sz="1050" baseline="30000" dirty="0" smtClean="0">
                          <a:latin typeface="Segoe UI Light" pitchFamily="34" charset="0"/>
                        </a:rPr>
                        <a:t>nd</a:t>
                      </a:r>
                      <a:r>
                        <a:rPr lang="en-GB" sz="1050" dirty="0" smtClean="0">
                          <a:latin typeface="Segoe UI Light" pitchFamily="34" charset="0"/>
                        </a:rPr>
                        <a:t> ministry</a:t>
                      </a:r>
                      <a:r>
                        <a:rPr lang="en-GB" sz="1050" baseline="0" dirty="0" smtClean="0">
                          <a:latin typeface="Segoe UI Light" pitchFamily="34" charset="0"/>
                        </a:rPr>
                        <a:t> </a:t>
                      </a:r>
                    </a:p>
                    <a:p>
                      <a:pPr marL="285750" indent="-285750">
                        <a:buFont typeface="Arial" pitchFamily="34" charset="0"/>
                        <a:buChar char="•"/>
                      </a:pPr>
                      <a:r>
                        <a:rPr lang="en-GB" sz="1050" baseline="0" dirty="0" smtClean="0">
                          <a:latin typeface="Segoe UI Light" pitchFamily="34" charset="0"/>
                        </a:rPr>
                        <a:t>Was a traditional liberal </a:t>
                      </a:r>
                    </a:p>
                    <a:p>
                      <a:pPr marL="285750" indent="-285750">
                        <a:buFont typeface="Arial" pitchFamily="34" charset="0"/>
                        <a:buChar char="•"/>
                      </a:pPr>
                      <a:r>
                        <a:rPr lang="en-GB" sz="1050" baseline="0" dirty="0" smtClean="0">
                          <a:latin typeface="Segoe UI Light" pitchFamily="34" charset="0"/>
                        </a:rPr>
                        <a:t>Regarded the July revolution as nothing more than a change in monarch</a:t>
                      </a:r>
                    </a:p>
                    <a:p>
                      <a:pPr marL="285750" indent="-285750">
                        <a:buFont typeface="Arial" pitchFamily="34" charset="0"/>
                        <a:buChar char="•"/>
                      </a:pPr>
                      <a:r>
                        <a:rPr lang="en-GB" sz="1050" baseline="0" dirty="0" smtClean="0">
                          <a:latin typeface="Segoe UI Light" pitchFamily="34" charset="0"/>
                        </a:rPr>
                        <a:t>1831—Perier carefully managed the July elections in order to return a chamber prepared to use force if necessary to curb/reduce unrest </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050" b="1" dirty="0" smtClean="0">
                          <a:latin typeface="Segoe UI Light" pitchFamily="34" charset="0"/>
                        </a:rPr>
                        <a:t>F</a:t>
                      </a:r>
                      <a:r>
                        <a:rPr lang="en-GB" sz="1050" dirty="0" smtClean="0">
                          <a:latin typeface="Segoe UI Light" pitchFamily="34" charset="0"/>
                        </a:rPr>
                        <a:t>rench historian </a:t>
                      </a:r>
                      <a:r>
                        <a:rPr lang="en-GB" sz="1050" b="1" dirty="0" smtClean="0">
                          <a:latin typeface="Segoe UI Light" pitchFamily="34" charset="0"/>
                        </a:rPr>
                        <a:t>Bertier de Sauvigny  </a:t>
                      </a:r>
                      <a:r>
                        <a:rPr lang="en-GB" sz="1050" dirty="0" smtClean="0">
                          <a:latin typeface="Segoe UI Light" pitchFamily="34" charset="0"/>
                        </a:rPr>
                        <a:t>stated: ‘Perier typified monied Bourgeoisie, loathing disorder and he brought to the task of governing a force of willpower and energy that was wildly passionate’</a:t>
                      </a:r>
                      <a:endParaRPr lang="en-GB" sz="1050" baseline="0" dirty="0" smtClean="0">
                        <a:latin typeface="Segoe UI Light" pitchFamily="34" charset="0"/>
                      </a:endParaRPr>
                    </a:p>
                    <a:p>
                      <a:pPr marL="285750" indent="-285750">
                        <a:buFont typeface="Arial" pitchFamily="34" charset="0"/>
                        <a:buChar char="•"/>
                      </a:pPr>
                      <a:r>
                        <a:rPr lang="en-GB" sz="1050" baseline="0" dirty="0" smtClean="0">
                          <a:latin typeface="Segoe UI Light" pitchFamily="34" charset="0"/>
                        </a:rPr>
                        <a:t>He demanded unquestionable obedience from his colleagues and even LP!</a:t>
                      </a:r>
                    </a:p>
                    <a:p>
                      <a:pPr marL="285750" indent="-285750">
                        <a:buFont typeface="Arial" pitchFamily="34" charset="0"/>
                        <a:buChar char="•"/>
                      </a:pPr>
                      <a:r>
                        <a:rPr lang="en-GB" sz="1050" baseline="0" dirty="0" smtClean="0">
                          <a:latin typeface="Segoe UI Light" pitchFamily="34" charset="0"/>
                        </a:rPr>
                        <a:t>He managed to reduce the unrest and set the regime on firm foundations </a:t>
                      </a:r>
                    </a:p>
                    <a:p>
                      <a:pPr marL="285750" indent="-285750">
                        <a:buFont typeface="Arial" pitchFamily="34" charset="0"/>
                        <a:buChar char="•"/>
                      </a:pPr>
                      <a:r>
                        <a:rPr lang="en-GB" sz="1050" baseline="0" dirty="0" smtClean="0">
                          <a:latin typeface="Segoe UI Light" pitchFamily="34" charset="0"/>
                        </a:rPr>
                        <a:t>Perier died in march 1832 of cholera </a:t>
                      </a:r>
                    </a:p>
                    <a:p>
                      <a:pPr marL="285750" indent="-285750">
                        <a:buFont typeface="Arial" pitchFamily="34" charset="0"/>
                        <a:buChar char="•"/>
                      </a:pPr>
                      <a:r>
                        <a:rPr lang="en-GB" sz="1050" b="1" dirty="0" smtClean="0">
                          <a:latin typeface="Segoe UI Light" pitchFamily="34" charset="0"/>
                        </a:rPr>
                        <a:t>May 1832-october 1840– t</a:t>
                      </a:r>
                      <a:r>
                        <a:rPr lang="en-GB" sz="1050" baseline="0" dirty="0" smtClean="0">
                          <a:latin typeface="Segoe UI Light" pitchFamily="34" charset="0"/>
                        </a:rPr>
                        <a:t>here were no more than 10 ministries </a:t>
                      </a:r>
                    </a:p>
                  </a:txBody>
                  <a:tcPr/>
                </a:tc>
              </a:tr>
              <a:tr h="370840">
                <a:tc>
                  <a:txBody>
                    <a:bodyPr/>
                    <a:lstStyle/>
                    <a:p>
                      <a:r>
                        <a:rPr lang="en-GB" sz="1050" dirty="0" smtClean="0">
                          <a:latin typeface="Segoe UI Light" pitchFamily="34" charset="0"/>
                        </a:rPr>
                        <a:t>Adolph Thiers</a:t>
                      </a:r>
                      <a:endParaRPr lang="en-GB" sz="1050" dirty="0">
                        <a:latin typeface="Segoe UI Light" pitchFamily="34" charset="0"/>
                      </a:endParaRP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050" dirty="0" smtClean="0">
                          <a:latin typeface="Segoe UI Light" pitchFamily="34" charset="0"/>
                        </a:rPr>
                        <a:t>One of the most influential spokespeople in the chamber</a:t>
                      </a:r>
                    </a:p>
                    <a:p>
                      <a:pPr marL="171450" indent="-171450">
                        <a:buFont typeface="Arial" pitchFamily="34" charset="0"/>
                        <a:buChar char="•"/>
                      </a:pPr>
                      <a:r>
                        <a:rPr lang="en-GB" sz="1050" dirty="0" smtClean="0">
                          <a:latin typeface="Segoe UI Light" pitchFamily="34" charset="0"/>
                        </a:rPr>
                        <a:t>Thiers brought the LP to power</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050" dirty="0" smtClean="0">
                          <a:latin typeface="Segoe UI Light" pitchFamily="34" charset="0"/>
                        </a:rPr>
                        <a:t>However, his attitudes towards the king were slightly different as he believed he should act as a figurehead</a:t>
                      </a:r>
                    </a:p>
                    <a:p>
                      <a:pPr marL="171450" indent="-171450">
                        <a:buFont typeface="Arial" pitchFamily="34" charset="0"/>
                        <a:buChar char="•"/>
                      </a:pPr>
                      <a:r>
                        <a:rPr lang="en-GB" sz="1050" dirty="0" smtClean="0">
                          <a:latin typeface="Segoe UI Light" pitchFamily="34" charset="0"/>
                        </a:rPr>
                        <a:t>Thiers was dismissed is 1840</a:t>
                      </a:r>
                      <a:endParaRPr lang="en-GB" sz="1050" dirty="0">
                        <a:latin typeface="Segoe UI Light" pitchFamily="34" charset="0"/>
                      </a:endParaRPr>
                    </a:p>
                  </a:txBody>
                  <a:tcPr/>
                </a:tc>
              </a:tr>
              <a:tr h="370840">
                <a:tc>
                  <a:txBody>
                    <a:bodyPr/>
                    <a:lstStyle/>
                    <a:p>
                      <a:r>
                        <a:rPr lang="en-GB" sz="1050" dirty="0" smtClean="0">
                          <a:latin typeface="Segoe UI Light" pitchFamily="34" charset="0"/>
                        </a:rPr>
                        <a:t>Francois Guizot and the Duc de Brogile </a:t>
                      </a:r>
                      <a:endParaRPr lang="en-GB" sz="1050" dirty="0">
                        <a:latin typeface="Segoe UI Light" pitchFamily="34" charset="0"/>
                      </a:endParaRP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050" dirty="0" smtClean="0">
                          <a:latin typeface="Segoe UI Light" pitchFamily="34" charset="0"/>
                        </a:rPr>
                        <a:t>Also the most influential spokespeople in the chamber</a:t>
                      </a:r>
                    </a:p>
                    <a:p>
                      <a:pPr marL="171450" indent="-171450">
                        <a:buFont typeface="Arial" pitchFamily="34" charset="0"/>
                        <a:buChar char="•"/>
                      </a:pPr>
                      <a:r>
                        <a:rPr lang="en-GB" sz="1050" dirty="0" smtClean="0">
                          <a:latin typeface="Segoe UI Light" pitchFamily="34" charset="0"/>
                        </a:rPr>
                        <a:t>Brogile and Guizot were very much  content with the constitutional system</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sz="1050" dirty="0" smtClean="0">
                          <a:latin typeface="Segoe UI Light" pitchFamily="34" charset="0"/>
                        </a:rPr>
                        <a:t>King LP now relied on Guizot who dominated politics</a:t>
                      </a:r>
                    </a:p>
                  </a:txBody>
                  <a:tcPr/>
                </a:tc>
              </a:tr>
            </a:tbl>
          </a:graphicData>
        </a:graphic>
      </p:graphicFrame>
    </p:spTree>
    <p:extLst>
      <p:ext uri="{BB962C8B-B14F-4D97-AF65-F5344CB8AC3E}">
        <p14:creationId xmlns:p14="http://schemas.microsoft.com/office/powerpoint/2010/main" val="1295637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107504" y="-29953"/>
            <a:ext cx="7488832" cy="883568"/>
          </a:xfrm>
        </p:spPr>
        <p:txBody>
          <a:bodyPr>
            <a:normAutofit/>
          </a:bodyPr>
          <a:lstStyle/>
          <a:p>
            <a:pPr algn="l"/>
            <a:r>
              <a:rPr lang="en-GB" u="sng" dirty="0" smtClean="0">
                <a:solidFill>
                  <a:srgbClr val="FF0000"/>
                </a:solidFill>
                <a:latin typeface="Segoe UI Light" pitchFamily="34" charset="0"/>
              </a:rPr>
              <a:t>Education policy </a:t>
            </a:r>
            <a:endParaRPr lang="en-GB" u="sng" dirty="0">
              <a:solidFill>
                <a:srgbClr val="FF0000"/>
              </a:solidFill>
              <a:latin typeface="Segoe UI Light" pitchFamily="34" charset="0"/>
            </a:endParaRPr>
          </a:p>
        </p:txBody>
      </p:sp>
      <p:sp>
        <p:nvSpPr>
          <p:cNvPr id="8" name="TextBox 7"/>
          <p:cNvSpPr txBox="1"/>
          <p:nvPr/>
        </p:nvSpPr>
        <p:spPr>
          <a:xfrm>
            <a:off x="179512" y="620688"/>
            <a:ext cx="8496944" cy="6709529"/>
          </a:xfrm>
          <a:prstGeom prst="rect">
            <a:avLst/>
          </a:prstGeom>
          <a:noFill/>
        </p:spPr>
        <p:txBody>
          <a:bodyPr wrap="square" rtlCol="0">
            <a:spAutoFit/>
          </a:bodyPr>
          <a:lstStyle/>
          <a:p>
            <a:pPr marL="285750" indent="-285750">
              <a:buFont typeface="Arial" pitchFamily="34" charset="0"/>
              <a:buChar char="•"/>
            </a:pPr>
            <a:r>
              <a:rPr lang="en-GB" sz="1400" dirty="0" smtClean="0">
                <a:latin typeface="Segoe UI Light" pitchFamily="34" charset="0"/>
              </a:rPr>
              <a:t>Being an Orleanist, LP believed that education should be granted to all</a:t>
            </a:r>
          </a:p>
          <a:p>
            <a:pPr marL="285750" indent="-285750">
              <a:buFont typeface="Arial" pitchFamily="34" charset="0"/>
              <a:buChar char="•"/>
            </a:pPr>
            <a:r>
              <a:rPr lang="en-GB" sz="1400" dirty="0" smtClean="0">
                <a:latin typeface="Segoe UI Light" pitchFamily="34" charset="0"/>
              </a:rPr>
              <a:t>He changed education in a way that was to provide French society with an opportunity to strive academically and experience new ways of learning</a:t>
            </a:r>
          </a:p>
          <a:p>
            <a:pPr marL="285750" indent="-285750">
              <a:buFont typeface="Arial" pitchFamily="34" charset="0"/>
              <a:buChar char="•"/>
            </a:pPr>
            <a:r>
              <a:rPr lang="en-GB" sz="1400" dirty="0" smtClean="0">
                <a:latin typeface="Segoe UI Light" pitchFamily="34" charset="0"/>
              </a:rPr>
              <a:t>Thus in order to improve education, LP achieved the following the following </a:t>
            </a:r>
          </a:p>
          <a:p>
            <a:pPr marL="285750" indent="-285750">
              <a:buFont typeface="Wingdings"/>
              <a:buChar char="Ø"/>
            </a:pPr>
            <a:r>
              <a:rPr lang="en-GB" sz="1400" dirty="0" smtClean="0">
                <a:latin typeface="Segoe UI Light" pitchFamily="34" charset="0"/>
              </a:rPr>
              <a:t>Removed the dominant influence of the catholic church on education </a:t>
            </a:r>
            <a:r>
              <a:rPr lang="en-GB" sz="1200" b="1" dirty="0" smtClean="0">
                <a:solidFill>
                  <a:srgbClr val="92D050"/>
                </a:solidFill>
                <a:latin typeface="Segoe UI Light" pitchFamily="34" charset="0"/>
              </a:rPr>
              <a:t>*successful  </a:t>
            </a:r>
            <a:endParaRPr lang="en-GB" sz="1200" dirty="0" smtClean="0">
              <a:latin typeface="Segoe UI Light" pitchFamily="34" charset="0"/>
            </a:endParaRPr>
          </a:p>
          <a:p>
            <a:pPr marL="285750" indent="-285750">
              <a:buFont typeface="Wingdings"/>
              <a:buChar char="Ø"/>
            </a:pPr>
            <a:r>
              <a:rPr lang="en-GB" sz="1400" dirty="0" smtClean="0">
                <a:latin typeface="Segoe UI Light" pitchFamily="34" charset="0"/>
              </a:rPr>
              <a:t>Had the </a:t>
            </a:r>
            <a:r>
              <a:rPr lang="en-GB" sz="1400" b="1" dirty="0" smtClean="0">
                <a:latin typeface="Segoe UI Light" pitchFamily="34" charset="0"/>
              </a:rPr>
              <a:t>Guizot Law of 1833 </a:t>
            </a:r>
            <a:r>
              <a:rPr lang="en-GB" sz="1400" dirty="0" smtClean="0">
                <a:latin typeface="Segoe UI Light" pitchFamily="34" charset="0"/>
              </a:rPr>
              <a:t>passed= this gave the minister of education (who at this point was firmly separated from religion), the right to allow all communes, i.e. different groups of people such as socialists,  to run primary schools for boys </a:t>
            </a:r>
            <a:r>
              <a:rPr lang="en-GB" sz="1200" b="1" dirty="0" smtClean="0">
                <a:solidFill>
                  <a:srgbClr val="92D050"/>
                </a:solidFill>
                <a:latin typeface="Segoe UI Light" pitchFamily="34" charset="0"/>
              </a:rPr>
              <a:t>* successful </a:t>
            </a:r>
          </a:p>
          <a:p>
            <a:pPr marL="285750" indent="-285750">
              <a:buFont typeface="Wingdings"/>
              <a:buChar char="Ø"/>
            </a:pPr>
            <a:r>
              <a:rPr lang="en-GB" sz="1400" dirty="0" smtClean="0">
                <a:latin typeface="Segoe UI Light" pitchFamily="34" charset="0"/>
              </a:rPr>
              <a:t>By 1840, approximately 30,000 communes were allowed to run schools </a:t>
            </a:r>
            <a:r>
              <a:rPr lang="en-GB" sz="1400" b="1" dirty="0" smtClean="0">
                <a:solidFill>
                  <a:srgbClr val="92D050"/>
                </a:solidFill>
                <a:latin typeface="Segoe UI Light" pitchFamily="34" charset="0"/>
              </a:rPr>
              <a:t>*</a:t>
            </a:r>
            <a:r>
              <a:rPr lang="en-GB" sz="1200" b="1" dirty="0" smtClean="0">
                <a:solidFill>
                  <a:srgbClr val="92D050"/>
                </a:solidFill>
                <a:latin typeface="Segoe UI Light" pitchFamily="34" charset="0"/>
              </a:rPr>
              <a:t>partially successful-only 30,000 out of 37,000 communes allowed to run schools</a:t>
            </a:r>
          </a:p>
          <a:p>
            <a:pPr marL="285750" indent="-285750">
              <a:buFont typeface="Wingdings"/>
              <a:buChar char="Ø"/>
            </a:pPr>
            <a:r>
              <a:rPr lang="en-GB" sz="1400" dirty="0" smtClean="0">
                <a:latin typeface="Segoe UI Light" pitchFamily="34" charset="0"/>
              </a:rPr>
              <a:t>Lay teachers tolerated under LP’s education policy</a:t>
            </a:r>
          </a:p>
          <a:p>
            <a:pPr marL="285750" indent="-285750">
              <a:buFont typeface="Wingdings"/>
              <a:buChar char="Ø"/>
            </a:pPr>
            <a:r>
              <a:rPr lang="en-GB" sz="1400" dirty="0" smtClean="0">
                <a:latin typeface="Segoe UI Light" pitchFamily="34" charset="0"/>
              </a:rPr>
              <a:t>Male teachers received teacher training courses at the newly introduced </a:t>
            </a:r>
            <a:r>
              <a:rPr lang="en-GB" sz="1400" b="1" i="1" dirty="0" smtClean="0">
                <a:latin typeface="Segoe UI Light" pitchFamily="34" charset="0"/>
              </a:rPr>
              <a:t>Ecole Normale </a:t>
            </a:r>
            <a:r>
              <a:rPr lang="en-GB" sz="1400" dirty="0" smtClean="0">
                <a:latin typeface="Segoe UI Light" pitchFamily="34" charset="0"/>
              </a:rPr>
              <a:t>(training colleges) </a:t>
            </a:r>
            <a:r>
              <a:rPr lang="en-GB" sz="1200" b="1" dirty="0" smtClean="0">
                <a:solidFill>
                  <a:srgbClr val="92D050"/>
                </a:solidFill>
                <a:latin typeface="Segoe UI Light" pitchFamily="34" charset="0"/>
              </a:rPr>
              <a:t>*successful-teachers no longer had to be catholic or monks and other such catholic figureheads. Also teachers had the freedom to teach in their own terms  and no under the influence or catholic teachings </a:t>
            </a:r>
          </a:p>
          <a:p>
            <a:pPr marL="285750" indent="-285750">
              <a:buFont typeface="Wingdings"/>
              <a:buChar char="Ø"/>
            </a:pPr>
            <a:r>
              <a:rPr lang="en-GB" sz="1400" dirty="0" smtClean="0">
                <a:latin typeface="Segoe UI Light" pitchFamily="34" charset="0"/>
              </a:rPr>
              <a:t>LP gave boys whose parents were poor, full entitlement to free education </a:t>
            </a:r>
            <a:r>
              <a:rPr lang="en-GB" sz="1200" b="1" dirty="0" smtClean="0">
                <a:solidFill>
                  <a:srgbClr val="92D050"/>
                </a:solidFill>
                <a:latin typeface="Segoe UI Light" pitchFamily="34" charset="0"/>
              </a:rPr>
              <a:t>*partially successful-some children still had to pay a fee. Also, education based its primary focus on boys rather than girls and women who were restricted of their rights. However, the poor were still taken into some consideration. </a:t>
            </a:r>
          </a:p>
          <a:p>
            <a:pPr marL="285750" indent="-285750">
              <a:buFont typeface="Wingdings"/>
              <a:buChar char="Ø"/>
            </a:pPr>
            <a:r>
              <a:rPr lang="en-GB" sz="1400" dirty="0" smtClean="0">
                <a:latin typeface="Segoe UI Light" pitchFamily="34" charset="0"/>
              </a:rPr>
              <a:t>The masses, i.e. lower and middle class were granted the right to attend primary schools </a:t>
            </a:r>
            <a:r>
              <a:rPr lang="en-GB" sz="1400" b="1" dirty="0" smtClean="0">
                <a:solidFill>
                  <a:srgbClr val="92D050"/>
                </a:solidFill>
                <a:latin typeface="Segoe UI Light" pitchFamily="34" charset="0"/>
              </a:rPr>
              <a:t>*</a:t>
            </a:r>
            <a:r>
              <a:rPr lang="en-GB" sz="1200" b="1" dirty="0" smtClean="0">
                <a:solidFill>
                  <a:srgbClr val="92D050"/>
                </a:solidFill>
                <a:latin typeface="Segoe UI Light" pitchFamily="34" charset="0"/>
              </a:rPr>
              <a:t>successful-fairer opportunity for all </a:t>
            </a:r>
            <a:endParaRPr lang="en-GB" sz="1200" dirty="0" smtClean="0">
              <a:solidFill>
                <a:srgbClr val="92D050"/>
              </a:solidFill>
              <a:latin typeface="Segoe UI Light" pitchFamily="34" charset="0"/>
            </a:endParaRPr>
          </a:p>
          <a:p>
            <a:pPr marL="285750" indent="-285750">
              <a:buFont typeface="Wingdings"/>
              <a:buChar char="Ø"/>
            </a:pPr>
            <a:r>
              <a:rPr lang="en-GB" sz="1400" dirty="0" smtClean="0">
                <a:latin typeface="Segoe UI Light" pitchFamily="34" charset="0"/>
              </a:rPr>
              <a:t>By 1848, 3.25 million children attended primary schools </a:t>
            </a:r>
            <a:r>
              <a:rPr lang="en-GB" sz="1200" b="1" dirty="0" smtClean="0">
                <a:solidFill>
                  <a:srgbClr val="92D050"/>
                </a:solidFill>
                <a:latin typeface="Segoe UI Light" pitchFamily="34" charset="0"/>
              </a:rPr>
              <a:t>*partially successful-despite such an increase in children attending school, a ¼ of boys and vast majority of girls never attended school or received any form of educational opportunity </a:t>
            </a:r>
          </a:p>
          <a:p>
            <a:pPr marL="285750" indent="-285750">
              <a:buFont typeface="Wingdings"/>
              <a:buChar char="Ø"/>
            </a:pPr>
            <a:r>
              <a:rPr lang="en-GB" sz="1400" dirty="0" smtClean="0">
                <a:latin typeface="Segoe UI Light" pitchFamily="34" charset="0"/>
              </a:rPr>
              <a:t>Basic literacy improved dramatically and rapidly</a:t>
            </a:r>
            <a:r>
              <a:rPr lang="en-GB" sz="1200" dirty="0" smtClean="0">
                <a:latin typeface="Segoe UI Light" pitchFamily="34" charset="0"/>
              </a:rPr>
              <a:t> </a:t>
            </a:r>
            <a:r>
              <a:rPr lang="en-GB" sz="1200" b="1" dirty="0" smtClean="0">
                <a:solidFill>
                  <a:srgbClr val="92D050"/>
                </a:solidFill>
                <a:latin typeface="Segoe UI Light" pitchFamily="34" charset="0"/>
              </a:rPr>
              <a:t>*very successful-under the reign of King Charles X in 1824, only 45% of army conscripts could read-under the reign of LP in 1830, this figure rose to 67%!</a:t>
            </a:r>
          </a:p>
          <a:p>
            <a:endParaRPr lang="en-GB" sz="1400" b="1" dirty="0" smtClean="0">
              <a:latin typeface="Segoe UI Light" pitchFamily="34" charset="0"/>
            </a:endParaRPr>
          </a:p>
          <a:p>
            <a:r>
              <a:rPr lang="en-GB" sz="1400" b="1" dirty="0" smtClean="0">
                <a:latin typeface="Segoe UI Light" pitchFamily="34" charset="0"/>
              </a:rPr>
              <a:t>It is evident that education was becoming more lenient and slightly equalised among the masses, however, LP faced problems due to the opposition towards his education policy…</a:t>
            </a:r>
            <a:endParaRPr lang="en-GB" sz="1600" b="1" dirty="0" smtClean="0">
              <a:latin typeface="Segoe UI Light" pitchFamily="34" charset="0"/>
            </a:endParaRPr>
          </a:p>
          <a:p>
            <a:pPr marL="285750" indent="-285750">
              <a:buFont typeface="Wingdings"/>
              <a:buChar char="Ø"/>
            </a:pPr>
            <a:endParaRPr lang="en-GB" sz="1400" dirty="0" smtClean="0">
              <a:latin typeface="Segoe UI Light" pitchFamily="34" charset="0"/>
            </a:endParaRPr>
          </a:p>
          <a:p>
            <a:pPr marL="285750" indent="-285750">
              <a:buFont typeface="Wingdings"/>
              <a:buChar char="Ø"/>
            </a:pPr>
            <a:endParaRPr lang="en-GB" sz="1400" dirty="0" smtClean="0">
              <a:latin typeface="Segoe UI Light" pitchFamily="34" charset="0"/>
            </a:endParaRPr>
          </a:p>
          <a:p>
            <a:pPr marL="285750" indent="-285750">
              <a:buFont typeface="Wingdings"/>
              <a:buChar char="Ø"/>
            </a:pPr>
            <a:endParaRPr lang="en-GB" sz="1400" dirty="0" smtClean="0">
              <a:latin typeface="Segoe UI Light" pitchFamily="34" charset="0"/>
            </a:endParaRPr>
          </a:p>
          <a:p>
            <a:pPr marL="285750" indent="-285750">
              <a:buFont typeface="Wingdings"/>
              <a:buChar char="Ø"/>
            </a:pPr>
            <a:endParaRPr lang="en-GB" sz="1400" dirty="0" smtClean="0">
              <a:latin typeface="Segoe UI Light" pitchFamily="34" charset="0"/>
            </a:endParaRPr>
          </a:p>
          <a:p>
            <a:pPr marL="285750" indent="-285750">
              <a:buFont typeface="Wingdings"/>
              <a:buChar char="Ø"/>
            </a:pPr>
            <a:endParaRPr lang="en-GB" sz="1400" dirty="0">
              <a:latin typeface="Segoe UI Light" pitchFamily="34" charset="0"/>
            </a:endParaRPr>
          </a:p>
        </p:txBody>
      </p:sp>
    </p:spTree>
    <p:extLst>
      <p:ext uri="{BB962C8B-B14F-4D97-AF65-F5344CB8AC3E}">
        <p14:creationId xmlns:p14="http://schemas.microsoft.com/office/powerpoint/2010/main" val="2404257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88640"/>
            <a:ext cx="8424936" cy="1569660"/>
          </a:xfrm>
          <a:prstGeom prst="rect">
            <a:avLst/>
          </a:prstGeom>
          <a:noFill/>
        </p:spPr>
        <p:txBody>
          <a:bodyPr wrap="square" rtlCol="0">
            <a:spAutoFit/>
          </a:bodyPr>
          <a:lstStyle/>
          <a:p>
            <a:pPr marL="285750" indent="-285750">
              <a:buFont typeface="Arial" pitchFamily="34" charset="0"/>
              <a:buChar char="•"/>
            </a:pPr>
            <a:r>
              <a:rPr lang="en-GB" sz="1600" dirty="0" smtClean="0">
                <a:latin typeface="Segoe UI Light" pitchFamily="34" charset="0"/>
              </a:rPr>
              <a:t>Opposition…</a:t>
            </a:r>
          </a:p>
          <a:p>
            <a:pPr marL="285750" indent="-285750">
              <a:buFont typeface="Wingdings"/>
              <a:buChar char="Ø"/>
            </a:pPr>
            <a:r>
              <a:rPr lang="en-GB" sz="1600" dirty="0" smtClean="0">
                <a:latin typeface="Segoe UI Light" pitchFamily="34" charset="0"/>
              </a:rPr>
              <a:t>Jesuits (catholic group) were still alive and present in education and ran schools for the rich notables and aristocrats </a:t>
            </a:r>
            <a:r>
              <a:rPr lang="en-GB" sz="1400" b="1" dirty="0" smtClean="0">
                <a:solidFill>
                  <a:srgbClr val="FF0000"/>
                </a:solidFill>
                <a:latin typeface="Segoe UI Light" pitchFamily="34" charset="0"/>
              </a:rPr>
              <a:t>*unsuccessful </a:t>
            </a:r>
            <a:endParaRPr lang="en-GB" sz="1400" dirty="0" smtClean="0">
              <a:solidFill>
                <a:srgbClr val="FF0000"/>
              </a:solidFill>
              <a:latin typeface="Segoe UI Light" pitchFamily="34" charset="0"/>
            </a:endParaRPr>
          </a:p>
          <a:p>
            <a:pPr marL="285750" indent="-285750">
              <a:buFont typeface="Wingdings"/>
              <a:buChar char="Ø"/>
            </a:pPr>
            <a:r>
              <a:rPr lang="en-GB" sz="1600" dirty="0" smtClean="0">
                <a:latin typeface="Segoe UI Light" pitchFamily="34" charset="0"/>
              </a:rPr>
              <a:t>LP feared the influence of the Jesuits and wanted to distance himself from them</a:t>
            </a:r>
          </a:p>
          <a:p>
            <a:pPr marL="285750" indent="-285750">
              <a:buFont typeface="Wingdings"/>
              <a:buChar char="Ø"/>
            </a:pPr>
            <a:r>
              <a:rPr lang="en-GB" sz="1600" dirty="0" smtClean="0">
                <a:latin typeface="Segoe UI Light" pitchFamily="34" charset="0"/>
              </a:rPr>
              <a:t>Influence of Jesuits lead to resistance in 1843 by students and supporters of LP: Quinet and Michelet—they attempted to expel the Jesuits</a:t>
            </a:r>
            <a:endParaRPr lang="en-GB" sz="1600" dirty="0">
              <a:latin typeface="Segoe UI Light" pitchFamily="34" charset="0"/>
            </a:endParaRPr>
          </a:p>
        </p:txBody>
      </p:sp>
      <p:sp>
        <p:nvSpPr>
          <p:cNvPr id="2" name="TextBox 1"/>
          <p:cNvSpPr txBox="1"/>
          <p:nvPr/>
        </p:nvSpPr>
        <p:spPr>
          <a:xfrm>
            <a:off x="323528" y="2348880"/>
            <a:ext cx="8136904" cy="1200329"/>
          </a:xfrm>
          <a:prstGeom prst="rect">
            <a:avLst/>
          </a:prstGeom>
          <a:noFill/>
        </p:spPr>
        <p:txBody>
          <a:bodyPr wrap="square" rtlCol="0">
            <a:spAutoFit/>
          </a:bodyPr>
          <a:lstStyle/>
          <a:p>
            <a:pPr algn="ctr"/>
            <a:r>
              <a:rPr lang="en-GB" sz="2400" dirty="0" smtClean="0">
                <a:solidFill>
                  <a:srgbClr val="00B050"/>
                </a:solidFill>
                <a:latin typeface="Segoe UI Light" panose="020B0502040204020203" pitchFamily="34" charset="0"/>
              </a:rPr>
              <a:t>Referring to the question: </a:t>
            </a:r>
            <a:r>
              <a:rPr lang="en-GB" sz="2400" b="1" dirty="0" smtClean="0">
                <a:solidFill>
                  <a:srgbClr val="00B050"/>
                </a:solidFill>
                <a:latin typeface="Segoe UI Light" panose="020B0502040204020203" pitchFamily="34" charset="0"/>
              </a:rPr>
              <a:t>Was Louis Philippe’s reign a success or failure? </a:t>
            </a:r>
            <a:r>
              <a:rPr lang="en-GB" sz="2400" dirty="0" smtClean="0">
                <a:solidFill>
                  <a:srgbClr val="00B050"/>
                </a:solidFill>
                <a:latin typeface="Segoe UI Light" panose="020B0502040204020203" pitchFamily="34" charset="0"/>
              </a:rPr>
              <a:t>Discuss whether or not his domestic policy was successful and given reasons for your answer…</a:t>
            </a:r>
            <a:endParaRPr lang="en-GB" sz="2400" dirty="0">
              <a:solidFill>
                <a:srgbClr val="00B050"/>
              </a:solidFill>
              <a:latin typeface="Segoe UI Light" panose="020B0502040204020203" pitchFamily="34" charset="0"/>
            </a:endParaRPr>
          </a:p>
        </p:txBody>
      </p:sp>
    </p:spTree>
    <p:extLst>
      <p:ext uri="{BB962C8B-B14F-4D97-AF65-F5344CB8AC3E}">
        <p14:creationId xmlns:p14="http://schemas.microsoft.com/office/powerpoint/2010/main" val="599800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163</TotalTime>
  <Words>1146</Words>
  <Application>Microsoft Office PowerPoint</Application>
  <PresentationFormat>On-screen Show (4:3)</PresentationFormat>
  <Paragraphs>84</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Composite</vt:lpstr>
      <vt:lpstr>PowerPoint Presentation</vt:lpstr>
      <vt:lpstr>Demands for parliamentary reform and rise of socialism and bonapartism </vt:lpstr>
      <vt:lpstr>Early rebellions and economic development</vt:lpstr>
      <vt:lpstr>Different ministries-Guizot and Lassiez Faire</vt:lpstr>
      <vt:lpstr>Education policy </vt:lpstr>
      <vt:lpstr>PowerPoint Presentation</vt:lpstr>
    </vt:vector>
  </TitlesOfParts>
  <Company>Dartford Technology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Aaliyah Adeniji</dc:creator>
  <cp:lastModifiedBy>Andy Walker</cp:lastModifiedBy>
  <cp:revision>15</cp:revision>
  <dcterms:created xsi:type="dcterms:W3CDTF">2013-10-09T08:32:58Z</dcterms:created>
  <dcterms:modified xsi:type="dcterms:W3CDTF">2013-10-10T10:45:25Z</dcterms:modified>
</cp:coreProperties>
</file>