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72" r:id="rId4"/>
    <p:sldId id="274" r:id="rId5"/>
    <p:sldId id="269" r:id="rId6"/>
    <p:sldId id="270" r:id="rId7"/>
    <p:sldId id="271" r:id="rId8"/>
    <p:sldId id="275" r:id="rId9"/>
    <p:sldId id="264" r:id="rId10"/>
    <p:sldId id="273" r:id="rId11"/>
    <p:sldId id="265" r:id="rId12"/>
    <p:sldId id="266" r:id="rId13"/>
    <p:sldId id="268" r:id="rId14"/>
    <p:sldId id="257" r:id="rId15"/>
    <p:sldId id="259" r:id="rId16"/>
    <p:sldId id="260" r:id="rId17"/>
    <p:sldId id="261" r:id="rId18"/>
    <p:sldId id="26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01" autoAdjust="0"/>
  </p:normalViewPr>
  <p:slideViewPr>
    <p:cSldViewPr snapToGrid="0" snapToObjects="1"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74365ED-FF5C-5E41-879D-10743449625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243A529-2B94-CC47-B0D6-D5BA7FB275D7}" type="datetimeFigureOut">
              <a:rPr lang="en-US" smtClean="0"/>
              <a:t>9/25/2014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co.uk/imgres?imgurl=http://davidwooten.com/egbert.jpg&amp;imgrefurl=http://davidwooten.com/egbert.html&amp;usg=__ZvoxgdpTOY9lhyLe4BO-F0THMdI=&amp;h=196&amp;w=152&amp;sz=6&amp;hl=en&amp;start=119&amp;zoom=1&amp;tbnid=P9GdjPqWUssLAM:&amp;tbnh=151&amp;tbnw=120&amp;prev=/images?q=harold+godwinson+earl+of+wessex&amp;hl=en&amp;biw=1463&amp;bih=801&amp;tbs=isch:1&amp;itbs=1&amp;iact=hc&amp;vpx=147&amp;vpy=337&amp;dur=304&amp;hovh=156&amp;hovw=121&amp;tx=107&amp;ty=100&amp;ei=G0zYTIvhO4_KjAfklcS2CQ&amp;oei=CkzYTNCNCs2BhQeksbC8BQ&amp;esq=5&amp;page=5&amp;ndsp=29&amp;ved=1t:429,r:22,s:119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google.co.uk/imgres?imgurl=http://srqmedievalfair.files.wordpress.com/2009/06/williami.jpg?w=215&amp;h=306&amp;imgrefurl=http://srqmedievalfair.wordpress.com/2009/06/23/up-close-personal-william-duke-of-normandy/&amp;usg=__aj2F-TnlVKdE1JgxqOXxcBZmes4=&amp;h=306&amp;w=215&amp;sz=62&amp;hl=en&amp;start=64&amp;zoom=0&amp;tbnid=DhqVBEzX1D8C9M:&amp;tbnh=117&amp;tbnw=82&amp;prev=/images?q=william+duke+of+normandy&amp;hl=en&amp;biw=1463&amp;bih=801&amp;tbs=isch:1&amp;itbs=1&amp;iact=hc&amp;vpx=1252&amp;vpy=328&amp;dur=1652&amp;hovh=117&amp;hovw=82&amp;tx=105&amp;ty=51&amp;ei=kk7YTJaZBYqOjAfOvZTYCQ&amp;oei=PU3YTPPGCca3hQeO68DNBQ&amp;esq=3&amp;page=3&amp;ndsp=30&amp;ved=1t:429,r:7,s:64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imgres?imgurl=http://users.bathspa.ac.uk/124424/william.jpg&amp;imgrefurl=http://users.bathspa.ac.uk/124424/What%20Happened.htm&amp;usg=__XqrjUd2GL0bSmm-LzHnkca0XUO0=&amp;h=331&amp;w=269&amp;sz=17&amp;hl=en&amp;start=0&amp;zoom=1&amp;tbnid=hgWVLCmaDBI3oM:&amp;tbnh=156&amp;tbnw=136&amp;prev=/images?q=william+duke+of+normandy&amp;hl=en&amp;biw=1463&amp;bih=801&amp;tbs=isch:1&amp;itbs=1&amp;iact=hc&amp;vpx=250&amp;vpy=100&amp;dur=601&amp;hovh=249&amp;hovw=202&amp;tx=100&amp;ty=122&amp;ei=PU3YTPPGCca3hQeO68DNBQ&amp;oei=PU3YTPPGCca3hQeO68DNBQ&amp;esq=1&amp;page=1&amp;ndsp=35&amp;ved=1t:429,r:1,s:0" TargetMode="External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WALT: Decide who might be king…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630524" cy="186738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andara"/>
                <a:cs typeface="Candara"/>
              </a:rPr>
              <a:t>WILFS</a:t>
            </a:r>
          </a:p>
          <a:p>
            <a:r>
              <a:rPr lang="en-US" dirty="0" smtClean="0">
                <a:solidFill>
                  <a:schemeClr val="tx1"/>
                </a:solidFill>
                <a:latin typeface="Candara"/>
                <a:cs typeface="Candara"/>
              </a:rPr>
              <a:t>3 – List the contenders to the throne.</a:t>
            </a:r>
          </a:p>
          <a:p>
            <a:r>
              <a:rPr lang="en-US" dirty="0" smtClean="0">
                <a:solidFill>
                  <a:schemeClr val="tx1"/>
                </a:solidFill>
                <a:latin typeface="Candara"/>
                <a:cs typeface="Candara"/>
              </a:rPr>
              <a:t>4 – Describe who might be the next king of England.</a:t>
            </a:r>
          </a:p>
          <a:p>
            <a:r>
              <a:rPr lang="en-US" dirty="0" smtClean="0">
                <a:solidFill>
                  <a:schemeClr val="tx1"/>
                </a:solidFill>
                <a:latin typeface="Candara"/>
                <a:cs typeface="Candara"/>
              </a:rPr>
              <a:t>5 – Explain why they had a claim to the throne.</a:t>
            </a:r>
          </a:p>
          <a:p>
            <a:r>
              <a:rPr lang="en-US" dirty="0" smtClean="0">
                <a:solidFill>
                  <a:srgbClr val="FF0000"/>
                </a:solidFill>
                <a:latin typeface="Candara"/>
                <a:cs typeface="Candara"/>
              </a:rPr>
              <a:t>6 – Compare their claims, who had the best?</a:t>
            </a:r>
            <a:endParaRPr lang="en-US" dirty="0">
              <a:solidFill>
                <a:srgbClr val="FF0000"/>
              </a:solidFill>
              <a:latin typeface="Candara"/>
              <a:cs typeface="Candara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5630534" y="5765103"/>
            <a:ext cx="663077" cy="730471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1529" y="348378"/>
            <a:ext cx="8058071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Candara"/>
                <a:cs typeface="Candara"/>
              </a:rPr>
              <a:t>STARTER: Arrange the image as a table and discuss.</a:t>
            </a:r>
          </a:p>
          <a:p>
            <a:r>
              <a:rPr lang="en-US" i="1" dirty="0" smtClean="0">
                <a:latin typeface="Candara"/>
                <a:cs typeface="Candara"/>
              </a:rPr>
              <a:t>Who do you think you are?</a:t>
            </a:r>
          </a:p>
          <a:p>
            <a:r>
              <a:rPr lang="en-US" i="1" dirty="0" smtClean="0">
                <a:latin typeface="Candara"/>
                <a:cs typeface="Candara"/>
              </a:rPr>
              <a:t>What job did you have?</a:t>
            </a:r>
          </a:p>
          <a:p>
            <a:r>
              <a:rPr lang="en-US" i="1" dirty="0" smtClean="0">
                <a:latin typeface="Candara"/>
                <a:cs typeface="Candara"/>
              </a:rPr>
              <a:t>Why have you been drawn that way?</a:t>
            </a:r>
          </a:p>
          <a:p>
            <a:r>
              <a:rPr lang="en-US" i="1" dirty="0" smtClean="0">
                <a:latin typeface="Candara"/>
                <a:cs typeface="Candara"/>
              </a:rPr>
              <a:t>Where are you from? England?</a:t>
            </a:r>
            <a:endParaRPr lang="en-US" i="1" dirty="0">
              <a:latin typeface="Candara"/>
              <a:cs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726085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3442" y="337140"/>
            <a:ext cx="2974492" cy="5632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Name: </a:t>
            </a:r>
            <a:r>
              <a:rPr lang="en-US" i="1" dirty="0" smtClean="0">
                <a:latin typeface="Times"/>
                <a:cs typeface="Times"/>
              </a:rPr>
              <a:t>H               H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>
                <a:latin typeface="Candara"/>
                <a:cs typeface="Candara"/>
              </a:rPr>
              <a:t>Title:</a:t>
            </a: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From</a:t>
            </a:r>
            <a:r>
              <a:rPr lang="en-US" b="1" i="1" dirty="0" smtClean="0">
                <a:latin typeface="Times"/>
                <a:cs typeface="Times"/>
              </a:rPr>
              <a:t>: Norwegian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What is his claim to throne: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Does he have Support? </a:t>
            </a:r>
            <a:r>
              <a:rPr lang="en-US" b="1" i="1" dirty="0" smtClean="0">
                <a:latin typeface="Times"/>
                <a:cs typeface="Times"/>
              </a:rPr>
              <a:t>Had</a:t>
            </a:r>
          </a:p>
          <a:p>
            <a:r>
              <a:rPr lang="en-US" b="1" i="1" dirty="0" smtClean="0">
                <a:latin typeface="Times"/>
                <a:cs typeface="Times"/>
              </a:rPr>
              <a:t> support of </a:t>
            </a:r>
            <a:r>
              <a:rPr lang="en-US" b="1" i="1" dirty="0" err="1" smtClean="0">
                <a:latin typeface="Times"/>
                <a:cs typeface="Times"/>
              </a:rPr>
              <a:t>Tostig</a:t>
            </a:r>
            <a:r>
              <a:rPr lang="en-US" b="1" i="1" dirty="0" smtClean="0">
                <a:latin typeface="Times"/>
                <a:cs typeface="Times"/>
              </a:rPr>
              <a:t>, </a:t>
            </a:r>
          </a:p>
          <a:p>
            <a:r>
              <a:rPr lang="en-US" b="1" i="1" dirty="0" smtClean="0">
                <a:latin typeface="Times"/>
                <a:cs typeface="Times"/>
              </a:rPr>
              <a:t>Harold </a:t>
            </a:r>
            <a:r>
              <a:rPr lang="en-US" b="1" i="1" dirty="0" err="1" smtClean="0">
                <a:latin typeface="Times"/>
                <a:cs typeface="Times"/>
              </a:rPr>
              <a:t>Godwinson’s</a:t>
            </a:r>
            <a:r>
              <a:rPr lang="en-US" b="1" i="1" dirty="0" smtClean="0">
                <a:latin typeface="Times"/>
                <a:cs typeface="Times"/>
              </a:rPr>
              <a:t> brother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Is he a good fighter?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Problems?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24647" y="338512"/>
            <a:ext cx="2821205" cy="5632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Name: </a:t>
            </a:r>
            <a:r>
              <a:rPr lang="en-US" i="1" dirty="0" smtClean="0">
                <a:latin typeface="Times"/>
                <a:cs typeface="Times"/>
              </a:rPr>
              <a:t>H                 G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>
                <a:latin typeface="Candara"/>
                <a:cs typeface="Candara"/>
              </a:rPr>
              <a:t>Title</a:t>
            </a:r>
            <a:r>
              <a:rPr lang="en-US" dirty="0" smtClean="0">
                <a:latin typeface="Candara"/>
                <a:cs typeface="Candara"/>
              </a:rPr>
              <a:t>: </a:t>
            </a:r>
            <a:r>
              <a:rPr lang="en-US" i="1" dirty="0" smtClean="0">
                <a:latin typeface="Times"/>
                <a:cs typeface="Times"/>
              </a:rPr>
              <a:t>E</a:t>
            </a:r>
            <a:endParaRPr lang="en-US" i="1" dirty="0">
              <a:latin typeface="Times"/>
              <a:cs typeface="Times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From: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What is his claim to throne: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Does he have Support?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Is he a good fighter? </a:t>
            </a:r>
            <a:r>
              <a:rPr lang="en-US" b="1" i="1" dirty="0" smtClean="0">
                <a:latin typeface="Times"/>
                <a:cs typeface="Times"/>
              </a:rPr>
              <a:t>Very</a:t>
            </a:r>
          </a:p>
          <a:p>
            <a:r>
              <a:rPr lang="en-US" b="1" i="1" dirty="0" smtClean="0">
                <a:latin typeface="Times"/>
                <a:cs typeface="Times"/>
              </a:rPr>
              <a:t> good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>
                <a:latin typeface="Candara"/>
                <a:cs typeface="Candara"/>
              </a:rPr>
              <a:t>Problems</a:t>
            </a:r>
            <a:r>
              <a:rPr lang="en-US" dirty="0" smtClean="0">
                <a:latin typeface="Candara"/>
                <a:cs typeface="Candara"/>
              </a:rPr>
              <a:t>?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6377" y="338512"/>
            <a:ext cx="2879823" cy="6463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Name: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Title: </a:t>
            </a:r>
            <a:r>
              <a:rPr lang="en-US" b="1" i="1" dirty="0" smtClean="0">
                <a:latin typeface="Times"/>
                <a:cs typeface="Times"/>
              </a:rPr>
              <a:t>Duke of </a:t>
            </a:r>
            <a:endParaRPr lang="en-US" b="1" i="1" dirty="0">
              <a:latin typeface="Times"/>
              <a:cs typeface="Times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From: </a:t>
            </a:r>
            <a:r>
              <a:rPr lang="en-US" b="1" i="1" dirty="0" smtClean="0">
                <a:latin typeface="Times"/>
                <a:cs typeface="Times"/>
              </a:rPr>
              <a:t>France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What is his claim to throne: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Does he have Support</a:t>
            </a:r>
            <a:r>
              <a:rPr lang="en-US" b="1" dirty="0" smtClean="0">
                <a:latin typeface="Candara"/>
                <a:cs typeface="Candara"/>
              </a:rPr>
              <a:t>? </a:t>
            </a:r>
            <a:r>
              <a:rPr lang="en-US" b="1" i="1" dirty="0" smtClean="0">
                <a:latin typeface="Times"/>
                <a:cs typeface="Times"/>
              </a:rPr>
              <a:t>He has the support of the pope.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Is he a good fighter?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>
                <a:latin typeface="Candara"/>
                <a:cs typeface="Candara"/>
              </a:rPr>
              <a:t>Problems</a:t>
            </a:r>
            <a:r>
              <a:rPr lang="en-US" dirty="0" smtClean="0">
                <a:latin typeface="Candara"/>
                <a:cs typeface="Candara"/>
              </a:rPr>
              <a:t>? </a:t>
            </a:r>
            <a:r>
              <a:rPr lang="en-US" b="1" i="1" dirty="0" smtClean="0">
                <a:latin typeface="Times"/>
                <a:cs typeface="Times"/>
              </a:rPr>
              <a:t>Claims Harold </a:t>
            </a:r>
            <a:r>
              <a:rPr lang="en-US" b="1" i="1" dirty="0" err="1" smtClean="0">
                <a:latin typeface="Times"/>
                <a:cs typeface="Times"/>
              </a:rPr>
              <a:t>Godwinson</a:t>
            </a:r>
            <a:r>
              <a:rPr lang="en-US" b="1" i="1" dirty="0" smtClean="0">
                <a:latin typeface="Times"/>
                <a:cs typeface="Times"/>
              </a:rPr>
              <a:t> had promised him the throne in 1051.</a:t>
            </a:r>
            <a:endParaRPr lang="en-US" b="1" i="1" dirty="0">
              <a:latin typeface="Times"/>
              <a:cs typeface="Times"/>
            </a:endParaRPr>
          </a:p>
          <a:p>
            <a:endParaRPr lang="en-US" dirty="0" smtClean="0">
              <a:latin typeface="Candara"/>
              <a:cs typeface="Candara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124647" y="165100"/>
            <a:ext cx="0" cy="6527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945852" y="165100"/>
            <a:ext cx="0" cy="6527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424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09600" y="685800"/>
            <a:ext cx="5410200" cy="4876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sz="2000" b="0" dirty="0">
                <a:latin typeface="Candara"/>
                <a:cs typeface="Candara"/>
              </a:rPr>
              <a:t> </a:t>
            </a:r>
            <a:r>
              <a:rPr lang="en-GB" b="0" dirty="0">
                <a:latin typeface="Candara"/>
                <a:cs typeface="Candara"/>
              </a:rPr>
              <a:t>Harold, Earl of Wessex, was the </a:t>
            </a:r>
            <a:r>
              <a:rPr lang="en-GB" dirty="0">
                <a:latin typeface="Candara"/>
                <a:cs typeface="Candara"/>
              </a:rPr>
              <a:t>late King</a:t>
            </a:r>
            <a:r>
              <a:rPr lang="ja-JP" altLang="en-GB" dirty="0">
                <a:latin typeface="Candara"/>
                <a:cs typeface="Candara"/>
              </a:rPr>
              <a:t>’</a:t>
            </a:r>
            <a:r>
              <a:rPr lang="en-GB" dirty="0">
                <a:latin typeface="Candara"/>
                <a:cs typeface="Candara"/>
              </a:rPr>
              <a:t>s brother-in-law.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was </a:t>
            </a:r>
            <a:r>
              <a:rPr lang="en-GB" dirty="0">
                <a:latin typeface="Candara"/>
                <a:cs typeface="Candara"/>
              </a:rPr>
              <a:t>English</a:t>
            </a:r>
            <a:r>
              <a:rPr lang="en-GB" b="0" dirty="0">
                <a:latin typeface="Candara"/>
                <a:cs typeface="Candara"/>
              </a:rPr>
              <a:t> and had been </a:t>
            </a:r>
            <a:r>
              <a:rPr lang="en-GB" dirty="0">
                <a:latin typeface="Candara"/>
                <a:cs typeface="Candara"/>
              </a:rPr>
              <a:t>Edward the Confessor</a:t>
            </a:r>
            <a:r>
              <a:rPr lang="ja-JP" altLang="en-GB" dirty="0">
                <a:latin typeface="Candara"/>
                <a:cs typeface="Candara"/>
              </a:rPr>
              <a:t>’</a:t>
            </a:r>
            <a:r>
              <a:rPr lang="en-GB" dirty="0">
                <a:latin typeface="Candara"/>
                <a:cs typeface="Candara"/>
              </a:rPr>
              <a:t>s deputy</a:t>
            </a:r>
            <a:r>
              <a:rPr lang="en-GB" b="0" dirty="0">
                <a:latin typeface="Candara"/>
                <a:cs typeface="Candara"/>
              </a:rPr>
              <a:t>, so he </a:t>
            </a:r>
            <a:r>
              <a:rPr lang="en-GB" dirty="0">
                <a:latin typeface="Candara"/>
                <a:cs typeface="Candara"/>
              </a:rPr>
              <a:t>held a lot of power in England</a:t>
            </a:r>
            <a:r>
              <a:rPr lang="en-GB" b="0" dirty="0">
                <a:latin typeface="Candara"/>
                <a:cs typeface="Candara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was a </a:t>
            </a:r>
            <a:r>
              <a:rPr lang="en-GB" dirty="0">
                <a:latin typeface="Candara"/>
                <a:cs typeface="Candara"/>
              </a:rPr>
              <a:t>very good fighter.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claimed </a:t>
            </a:r>
            <a:r>
              <a:rPr lang="en-GB" dirty="0">
                <a:latin typeface="Candara"/>
                <a:cs typeface="Candara"/>
              </a:rPr>
              <a:t>Edward the Confessor promised him the throne</a:t>
            </a:r>
            <a:r>
              <a:rPr lang="en-GB" b="0" dirty="0">
                <a:latin typeface="Candara"/>
                <a:cs typeface="Candara"/>
              </a:rPr>
              <a:t> on his </a:t>
            </a:r>
            <a:r>
              <a:rPr lang="en-GB" dirty="0">
                <a:latin typeface="Candara"/>
                <a:cs typeface="Candara"/>
              </a:rPr>
              <a:t>deathbed.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has the </a:t>
            </a:r>
            <a:r>
              <a:rPr lang="en-GB" dirty="0">
                <a:latin typeface="Candara"/>
                <a:cs typeface="Candara"/>
              </a:rPr>
              <a:t>support</a:t>
            </a:r>
            <a:r>
              <a:rPr lang="en-GB" b="0" dirty="0">
                <a:latin typeface="Candara"/>
                <a:cs typeface="Candara"/>
              </a:rPr>
              <a:t> of the </a:t>
            </a:r>
            <a:r>
              <a:rPr lang="en-GB" dirty="0">
                <a:latin typeface="Candara"/>
                <a:cs typeface="Candara"/>
              </a:rPr>
              <a:t>Archbishop of Canterbury. 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12350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4" name="Rectangle 8"/>
          <p:cNvSpPr>
            <a:spLocks noChangeArrowheads="1"/>
          </p:cNvSpPr>
          <p:nvPr/>
        </p:nvSpPr>
        <p:spPr bwMode="auto">
          <a:xfrm>
            <a:off x="0" y="2057400"/>
            <a:ext cx="91440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buFontTx/>
              <a:buChar char="•"/>
            </a:pPr>
            <a:endParaRPr lang="en-GB" b="0"/>
          </a:p>
          <a:p>
            <a:pPr eaLnBrk="0" hangingPunct="0"/>
            <a:endParaRPr lang="en-GB" b="0"/>
          </a:p>
        </p:txBody>
      </p:sp>
      <p:pic>
        <p:nvPicPr>
          <p:cNvPr id="10245" name="Picture 7" descr="http://t1.gstatic.com/images?q=tbn:ANd9GcR8anQX_8oTkCrGPPt1n5mM_FEIbRuQiuwhQy92rlfDB0KUm9E&amp;t=1&amp;usg=__RrUZIOoR7nYmLs9OXisJIEMfjew=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447800"/>
            <a:ext cx="230505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171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81000" y="381000"/>
            <a:ext cx="5181600" cy="50783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sz="2000" b="0" dirty="0">
                <a:latin typeface="Candara"/>
                <a:cs typeface="Candara"/>
              </a:rPr>
              <a:t> </a:t>
            </a:r>
            <a:r>
              <a:rPr lang="en-GB" dirty="0">
                <a:latin typeface="Candara"/>
                <a:cs typeface="Candara"/>
              </a:rPr>
              <a:t>William, Duke of Normandy</a:t>
            </a:r>
            <a:r>
              <a:rPr lang="en-GB" b="0" dirty="0">
                <a:latin typeface="Candara"/>
                <a:cs typeface="Candara"/>
              </a:rPr>
              <a:t> had </a:t>
            </a:r>
            <a:r>
              <a:rPr lang="en-GB" dirty="0">
                <a:latin typeface="Candara"/>
                <a:cs typeface="Candara"/>
              </a:rPr>
              <a:t>some royal blood</a:t>
            </a:r>
            <a:r>
              <a:rPr lang="en-GB" b="0" dirty="0">
                <a:latin typeface="Candara"/>
                <a:cs typeface="Candara"/>
              </a:rPr>
              <a:t> because he was </a:t>
            </a:r>
            <a:r>
              <a:rPr lang="en-GB" dirty="0">
                <a:latin typeface="Candara"/>
                <a:cs typeface="Candara"/>
              </a:rPr>
              <a:t>second cousin</a:t>
            </a:r>
            <a:r>
              <a:rPr lang="en-GB" b="0" dirty="0">
                <a:latin typeface="Candara"/>
                <a:cs typeface="Candara"/>
              </a:rPr>
              <a:t> to </a:t>
            </a:r>
            <a:r>
              <a:rPr lang="en-GB" dirty="0">
                <a:latin typeface="Candara"/>
                <a:cs typeface="Candara"/>
              </a:rPr>
              <a:t>Edward the Confessor</a:t>
            </a:r>
            <a:r>
              <a:rPr lang="en-GB" b="0" dirty="0">
                <a:latin typeface="Candara"/>
                <a:cs typeface="Candara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was </a:t>
            </a:r>
            <a:r>
              <a:rPr lang="en-GB" dirty="0">
                <a:latin typeface="Candara"/>
                <a:cs typeface="Candara"/>
              </a:rPr>
              <a:t>French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had a </a:t>
            </a:r>
            <a:r>
              <a:rPr lang="en-GB" dirty="0">
                <a:latin typeface="Candara"/>
                <a:cs typeface="Candara"/>
              </a:rPr>
              <a:t>good record</a:t>
            </a:r>
            <a:r>
              <a:rPr lang="en-GB" b="0" dirty="0">
                <a:latin typeface="Candara"/>
                <a:cs typeface="Candara"/>
              </a:rPr>
              <a:t> as a </a:t>
            </a:r>
            <a:r>
              <a:rPr lang="en-GB" dirty="0">
                <a:latin typeface="Candara"/>
                <a:cs typeface="Candara"/>
              </a:rPr>
              <a:t>soldier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claimed </a:t>
            </a:r>
            <a:r>
              <a:rPr lang="en-GB" dirty="0">
                <a:latin typeface="Candara"/>
                <a:cs typeface="Candara"/>
              </a:rPr>
              <a:t>Edward </a:t>
            </a:r>
            <a:r>
              <a:rPr lang="en-GB" b="0" dirty="0">
                <a:latin typeface="Candara"/>
                <a:cs typeface="Candara"/>
              </a:rPr>
              <a:t>had </a:t>
            </a:r>
            <a:r>
              <a:rPr lang="en-GB" dirty="0">
                <a:latin typeface="Candara"/>
                <a:cs typeface="Candara"/>
              </a:rPr>
              <a:t>promised him</a:t>
            </a:r>
            <a:r>
              <a:rPr lang="en-GB" b="0" dirty="0">
                <a:latin typeface="Candara"/>
                <a:cs typeface="Candara"/>
              </a:rPr>
              <a:t> </a:t>
            </a:r>
            <a:r>
              <a:rPr lang="en-GB" dirty="0">
                <a:latin typeface="Candara"/>
                <a:cs typeface="Candara"/>
              </a:rPr>
              <a:t>the throne</a:t>
            </a:r>
            <a:r>
              <a:rPr lang="en-GB" b="0" dirty="0">
                <a:latin typeface="Candara"/>
                <a:cs typeface="Candara"/>
              </a:rPr>
              <a:t> in </a:t>
            </a:r>
            <a:r>
              <a:rPr lang="en-GB" dirty="0">
                <a:latin typeface="Candara"/>
                <a:cs typeface="Candara"/>
              </a:rPr>
              <a:t>1051. 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claimed </a:t>
            </a:r>
            <a:r>
              <a:rPr lang="en-GB" dirty="0">
                <a:latin typeface="Candara"/>
                <a:cs typeface="Candara"/>
              </a:rPr>
              <a:t>Harold </a:t>
            </a:r>
            <a:r>
              <a:rPr lang="en-GB" dirty="0" err="1">
                <a:latin typeface="Candara"/>
                <a:cs typeface="Candara"/>
              </a:rPr>
              <a:t>Godwinson</a:t>
            </a:r>
            <a:r>
              <a:rPr lang="en-GB" b="0" dirty="0">
                <a:latin typeface="Candara"/>
                <a:cs typeface="Candara"/>
              </a:rPr>
              <a:t> had </a:t>
            </a:r>
            <a:r>
              <a:rPr lang="en-GB" dirty="0">
                <a:latin typeface="Candara"/>
                <a:cs typeface="Candara"/>
              </a:rPr>
              <a:t>promised to support him</a:t>
            </a:r>
            <a:r>
              <a:rPr lang="en-GB" b="0" dirty="0">
                <a:latin typeface="Candara"/>
                <a:cs typeface="Candara"/>
              </a:rPr>
              <a:t> in </a:t>
            </a:r>
            <a:r>
              <a:rPr lang="en-GB" dirty="0">
                <a:latin typeface="Candara"/>
                <a:cs typeface="Candara"/>
              </a:rPr>
              <a:t>1064.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had the </a:t>
            </a:r>
            <a:r>
              <a:rPr lang="en-GB" dirty="0">
                <a:latin typeface="Candara"/>
                <a:cs typeface="Candara"/>
              </a:rPr>
              <a:t>support of the Pope. 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-22225" y="1417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-22225" y="1417638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Tx/>
              <a:buAutoNum type="arabicPeriod"/>
            </a:pPr>
            <a:endParaRPr lang="en-GB" b="0"/>
          </a:p>
          <a:p>
            <a:pPr lvl="1" eaLnBrk="0" hangingPunct="0"/>
            <a:endParaRPr lang="en-GB" b="0"/>
          </a:p>
        </p:txBody>
      </p:sp>
      <p:pic>
        <p:nvPicPr>
          <p:cNvPr id="12293" name="Picture 7" descr="http://t1.gstatic.com/images?q=tbn:DhqVBEzX1D8C9M: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90600"/>
            <a:ext cx="2509838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157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81000" y="533400"/>
            <a:ext cx="4876800" cy="452431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</a:t>
            </a:r>
            <a:r>
              <a:rPr lang="en-GB" dirty="0">
                <a:latin typeface="Candara"/>
                <a:cs typeface="Candara"/>
              </a:rPr>
              <a:t>Harold </a:t>
            </a:r>
            <a:r>
              <a:rPr lang="en-GB" dirty="0" err="1">
                <a:latin typeface="Candara"/>
                <a:cs typeface="Candara"/>
              </a:rPr>
              <a:t>Hardraada</a:t>
            </a:r>
            <a:r>
              <a:rPr lang="en-GB" b="0" dirty="0">
                <a:latin typeface="Candara"/>
                <a:cs typeface="Candara"/>
              </a:rPr>
              <a:t> (</a:t>
            </a:r>
            <a:r>
              <a:rPr lang="en-GB" u="sng" dirty="0">
                <a:latin typeface="Candara"/>
                <a:cs typeface="Candara"/>
              </a:rPr>
              <a:t>Hard Ruler</a:t>
            </a:r>
            <a:r>
              <a:rPr lang="en-GB" b="0" dirty="0">
                <a:latin typeface="Candara"/>
                <a:cs typeface="Candara"/>
              </a:rPr>
              <a:t>) had </a:t>
            </a:r>
            <a:r>
              <a:rPr lang="en-GB" dirty="0">
                <a:latin typeface="Candara"/>
                <a:cs typeface="Candara"/>
              </a:rPr>
              <a:t>some royal blood</a:t>
            </a:r>
            <a:r>
              <a:rPr lang="en-GB" b="0" dirty="0">
                <a:latin typeface="Candara"/>
                <a:cs typeface="Candara"/>
              </a:rPr>
              <a:t>. 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was </a:t>
            </a:r>
            <a:r>
              <a:rPr lang="en-GB" dirty="0">
                <a:latin typeface="Candara"/>
                <a:cs typeface="Candara"/>
              </a:rPr>
              <a:t>Norwegian.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had a </a:t>
            </a:r>
            <a:r>
              <a:rPr lang="en-GB" dirty="0">
                <a:latin typeface="Candara"/>
                <a:cs typeface="Candara"/>
              </a:rPr>
              <a:t>good record</a:t>
            </a:r>
            <a:r>
              <a:rPr lang="en-GB" b="0" dirty="0">
                <a:latin typeface="Candara"/>
                <a:cs typeface="Candara"/>
              </a:rPr>
              <a:t> as a </a:t>
            </a:r>
            <a:r>
              <a:rPr lang="en-GB" dirty="0">
                <a:latin typeface="Candara"/>
                <a:cs typeface="Candara"/>
              </a:rPr>
              <a:t>soldier.</a:t>
            </a:r>
            <a:r>
              <a:rPr lang="en-GB" b="0" dirty="0">
                <a:latin typeface="Candara"/>
                <a:cs typeface="Candara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claimed the throne should be his because </a:t>
            </a:r>
            <a:r>
              <a:rPr lang="en-GB" dirty="0">
                <a:latin typeface="Candara"/>
                <a:cs typeface="Candara"/>
              </a:rPr>
              <a:t>the King before Edward had promised his father, Magnus, the throne. </a:t>
            </a:r>
          </a:p>
          <a:p>
            <a:pPr eaLnBrk="1" hangingPunct="1">
              <a:spcBef>
                <a:spcPct val="50000"/>
              </a:spcBef>
              <a:buFontTx/>
              <a:buChar char="o"/>
            </a:pPr>
            <a:r>
              <a:rPr lang="en-GB" b="0" dirty="0">
                <a:latin typeface="Candara"/>
                <a:cs typeface="Candara"/>
              </a:rPr>
              <a:t> He had the </a:t>
            </a:r>
            <a:r>
              <a:rPr lang="en-GB" dirty="0">
                <a:latin typeface="Candara"/>
                <a:cs typeface="Candara"/>
              </a:rPr>
              <a:t>support</a:t>
            </a:r>
            <a:r>
              <a:rPr lang="en-GB" b="0" dirty="0">
                <a:latin typeface="Candara"/>
                <a:cs typeface="Candara"/>
              </a:rPr>
              <a:t> of </a:t>
            </a:r>
            <a:r>
              <a:rPr lang="en-GB" dirty="0" err="1">
                <a:latin typeface="Candara"/>
                <a:cs typeface="Candara"/>
              </a:rPr>
              <a:t>Tostig</a:t>
            </a:r>
            <a:r>
              <a:rPr lang="en-GB" dirty="0">
                <a:latin typeface="Candara"/>
                <a:cs typeface="Candara"/>
              </a:rPr>
              <a:t>,</a:t>
            </a:r>
            <a:r>
              <a:rPr lang="en-GB" b="0" dirty="0">
                <a:latin typeface="Candara"/>
                <a:cs typeface="Candara"/>
              </a:rPr>
              <a:t> </a:t>
            </a:r>
            <a:r>
              <a:rPr lang="en-GB" dirty="0">
                <a:latin typeface="Candara"/>
                <a:cs typeface="Candara"/>
              </a:rPr>
              <a:t>Harold </a:t>
            </a:r>
            <a:r>
              <a:rPr lang="en-GB" dirty="0" err="1">
                <a:latin typeface="Candara"/>
                <a:cs typeface="Candara"/>
              </a:rPr>
              <a:t>Godwinson</a:t>
            </a:r>
            <a:r>
              <a:rPr lang="ja-JP" altLang="en-GB" dirty="0">
                <a:latin typeface="Candara"/>
                <a:cs typeface="Candara"/>
              </a:rPr>
              <a:t>’</a:t>
            </a:r>
            <a:r>
              <a:rPr lang="en-GB" dirty="0">
                <a:latin typeface="Candara"/>
                <a:cs typeface="Candara"/>
              </a:rPr>
              <a:t>s brother</a:t>
            </a:r>
            <a:r>
              <a:rPr lang="en-GB" b="0" dirty="0">
                <a:latin typeface="Candara"/>
                <a:cs typeface="Candara"/>
              </a:rPr>
              <a:t>.</a:t>
            </a:r>
          </a:p>
        </p:txBody>
      </p:sp>
      <p:pic>
        <p:nvPicPr>
          <p:cNvPr id="15363" name="Picture 3" descr="http://www.btinternet.com/~mrfield/Conquest/images/Hardrad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213" y="762000"/>
            <a:ext cx="288607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278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399630" y="-556229"/>
            <a:ext cx="6393911" cy="802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300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3671" b="10845"/>
          <a:stretch/>
        </p:blipFill>
        <p:spPr>
          <a:xfrm rot="16200000">
            <a:off x="1755510" y="-833977"/>
            <a:ext cx="5502334" cy="829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41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27118" y="-513767"/>
            <a:ext cx="5754805" cy="788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41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541210" y="-502519"/>
            <a:ext cx="5812076" cy="7940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41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596519" y="-332378"/>
            <a:ext cx="5645945" cy="738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41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Edward the Confessor.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57742" cy="1681301"/>
          </a:xfrm>
        </p:spPr>
        <p:txBody>
          <a:bodyPr/>
          <a:lstStyle/>
          <a:p>
            <a:pPr marL="114300" indent="0">
              <a:buNone/>
            </a:pPr>
            <a:r>
              <a:rPr lang="en-GB" dirty="0">
                <a:solidFill>
                  <a:srgbClr val="0000FF"/>
                </a:solidFill>
                <a:latin typeface="Candara"/>
                <a:cs typeface="Candara"/>
              </a:rPr>
              <a:t>In January 1066, </a:t>
            </a:r>
            <a:r>
              <a:rPr lang="en-GB" u="sng" dirty="0">
                <a:solidFill>
                  <a:srgbClr val="0000FF"/>
                </a:solidFill>
                <a:latin typeface="Candara"/>
                <a:cs typeface="Candara"/>
              </a:rPr>
              <a:t>Edward the Confessor</a:t>
            </a:r>
            <a:r>
              <a:rPr lang="en-GB" dirty="0">
                <a:solidFill>
                  <a:srgbClr val="0000FF"/>
                </a:solidFill>
                <a:latin typeface="Candara"/>
                <a:cs typeface="Candara"/>
              </a:rPr>
              <a:t> died. The problem was </a:t>
            </a:r>
            <a:r>
              <a:rPr lang="en-GB" u="sng" dirty="0">
                <a:solidFill>
                  <a:srgbClr val="0000FF"/>
                </a:solidFill>
                <a:latin typeface="Candara"/>
                <a:cs typeface="Candara"/>
              </a:rPr>
              <a:t>he had no children</a:t>
            </a:r>
            <a:r>
              <a:rPr lang="en-GB" dirty="0">
                <a:solidFill>
                  <a:srgbClr val="0000FF"/>
                </a:solidFill>
                <a:latin typeface="Candara"/>
                <a:cs typeface="Candara"/>
              </a:rPr>
              <a:t> to </a:t>
            </a:r>
            <a:r>
              <a:rPr lang="en-GB" u="sng" dirty="0">
                <a:solidFill>
                  <a:srgbClr val="0000FF"/>
                </a:solidFill>
                <a:latin typeface="Candara"/>
                <a:cs typeface="Candara"/>
              </a:rPr>
              <a:t>take over from him</a:t>
            </a:r>
            <a:r>
              <a:rPr lang="en-GB" dirty="0">
                <a:solidFill>
                  <a:srgbClr val="0000FF"/>
                </a:solidFill>
                <a:latin typeface="Candara"/>
                <a:cs typeface="Candara"/>
              </a:rPr>
              <a:t>. The </a:t>
            </a:r>
            <a:r>
              <a:rPr lang="en-GB" u="sng" dirty="0">
                <a:solidFill>
                  <a:srgbClr val="0000FF"/>
                </a:solidFill>
                <a:latin typeface="Candara"/>
                <a:cs typeface="Candara"/>
              </a:rPr>
              <a:t>witan</a:t>
            </a:r>
            <a:r>
              <a:rPr lang="en-GB" dirty="0">
                <a:solidFill>
                  <a:srgbClr val="0000FF"/>
                </a:solidFill>
                <a:latin typeface="Candara"/>
                <a:cs typeface="Candara"/>
              </a:rPr>
              <a:t> (council) had the job of </a:t>
            </a:r>
            <a:r>
              <a:rPr lang="en-GB" u="sng" dirty="0">
                <a:solidFill>
                  <a:srgbClr val="0000FF"/>
                </a:solidFill>
                <a:latin typeface="Candara"/>
                <a:cs typeface="Candara"/>
              </a:rPr>
              <a:t>deciding who would be the next king. </a:t>
            </a:r>
            <a:endParaRPr lang="en-GB" u="sng" dirty="0" smtClean="0">
              <a:solidFill>
                <a:srgbClr val="0000FF"/>
              </a:solidFill>
              <a:latin typeface="Candara"/>
              <a:cs typeface="Candara"/>
            </a:endParaRPr>
          </a:p>
          <a:p>
            <a:pPr marL="114300" indent="0">
              <a:buNone/>
            </a:pPr>
            <a:endParaRPr lang="en-GB" u="sng" dirty="0">
              <a:solidFill>
                <a:srgbClr val="0000FF"/>
              </a:solidFill>
              <a:latin typeface="Candara"/>
              <a:cs typeface="Candara"/>
            </a:endParaRPr>
          </a:p>
          <a:p>
            <a:pPr marL="114300" indent="0">
              <a:buNone/>
            </a:pPr>
            <a:endParaRPr lang="en-GB" u="sng" dirty="0">
              <a:solidFill>
                <a:srgbClr val="0000FF"/>
              </a:solidFill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4668" y="982633"/>
            <a:ext cx="1592532" cy="20843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1928" y="3312478"/>
            <a:ext cx="2393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  <a:latin typeface="Impact"/>
                <a:cs typeface="Impact"/>
              </a:rPr>
              <a:t>YOUR TASK</a:t>
            </a:r>
            <a:endParaRPr lang="en-US" sz="3600" dirty="0">
              <a:solidFill>
                <a:srgbClr val="FF0000"/>
              </a:solidFill>
              <a:latin typeface="Impact"/>
              <a:cs typeface="Impac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43901" y="3950400"/>
            <a:ext cx="63084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ndara"/>
                <a:cs typeface="Candara"/>
              </a:rPr>
              <a:t>You are a member of the council (witan) and it is your job to choose a new king.</a:t>
            </a:r>
          </a:p>
          <a:p>
            <a:endParaRPr lang="en-US" sz="2800" dirty="0">
              <a:latin typeface="Candara"/>
              <a:cs typeface="Candara"/>
            </a:endParaRPr>
          </a:p>
          <a:p>
            <a:r>
              <a:rPr lang="en-US" sz="2800" dirty="0" smtClean="0">
                <a:latin typeface="Candara"/>
                <a:cs typeface="Candara"/>
              </a:rPr>
              <a:t>Q. </a:t>
            </a:r>
            <a:r>
              <a:rPr lang="en-US" sz="2800" dirty="0" smtClean="0">
                <a:solidFill>
                  <a:srgbClr val="FF0000"/>
                </a:solidFill>
                <a:latin typeface="Candara"/>
                <a:cs typeface="Candara"/>
              </a:rPr>
              <a:t>RALLY TABLE </a:t>
            </a:r>
            <a:r>
              <a:rPr lang="en-US" sz="2800" dirty="0" smtClean="0">
                <a:latin typeface="Candara"/>
                <a:cs typeface="Candara"/>
              </a:rPr>
              <a:t>– WHAT MAKES A GOOD KING, WHAT QUALITIES WOULD YOU NEED</a:t>
            </a:r>
            <a:endParaRPr lang="en-US" sz="2800" dirty="0">
              <a:latin typeface="Candara"/>
              <a:cs typeface="Candara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9730" y="3191597"/>
            <a:ext cx="1241308" cy="6226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710" y="4488489"/>
            <a:ext cx="1037191" cy="1037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2238" y="4922430"/>
            <a:ext cx="1117600" cy="120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83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TASK: Who should be king…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andara"/>
                <a:cs typeface="Candara"/>
              </a:rPr>
              <a:t>You have ten minutes to collect as much information about the 3 candidates as you can. </a:t>
            </a: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You need to complete the sheet of information…</a:t>
            </a:r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36306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7620000" cy="5130800"/>
          </a:xfrm>
        </p:spPr>
        <p:txBody>
          <a:bodyPr/>
          <a:lstStyle/>
          <a:p>
            <a:pPr marL="114300" indent="0">
              <a:spcBef>
                <a:spcPct val="50000"/>
              </a:spcBef>
              <a:buNone/>
            </a:pPr>
            <a:r>
              <a:rPr lang="en-US" dirty="0" smtClean="0">
                <a:latin typeface="Candara"/>
                <a:cs typeface="Candara"/>
              </a:rPr>
              <a:t>Remember what makes a good king.</a:t>
            </a:r>
          </a:p>
          <a:p>
            <a:pPr marL="114300" indent="0">
              <a:spcBef>
                <a:spcPct val="50000"/>
              </a:spcBef>
              <a:buNone/>
            </a:pPr>
            <a:r>
              <a:rPr lang="en-US" dirty="0" smtClean="0">
                <a:solidFill>
                  <a:srgbClr val="FF0000"/>
                </a:solidFill>
                <a:latin typeface="Candara"/>
                <a:cs typeface="Candara"/>
              </a:rPr>
              <a:t>Discuss and then write…</a:t>
            </a:r>
          </a:p>
          <a:p>
            <a:pPr marL="114300" indent="0">
              <a:spcBef>
                <a:spcPct val="50000"/>
              </a:spcBef>
              <a:buNone/>
            </a:pPr>
            <a:r>
              <a:rPr lang="en-US" sz="3600" b="1" dirty="0" smtClean="0">
                <a:latin typeface="Candara"/>
                <a:cs typeface="Candara"/>
              </a:rPr>
              <a:t>Q. </a:t>
            </a:r>
            <a:r>
              <a:rPr lang="en-US" b="1" dirty="0" smtClean="0">
                <a:latin typeface="Candara"/>
                <a:cs typeface="Candara"/>
              </a:rPr>
              <a:t>Decide who you think the witan should select as King of England and why?</a:t>
            </a:r>
          </a:p>
          <a:p>
            <a:pPr marL="114300" indent="0">
              <a:spcBef>
                <a:spcPct val="50000"/>
              </a:spcBef>
              <a:buNone/>
            </a:pPr>
            <a:endParaRPr lang="en-US" b="1" dirty="0">
              <a:latin typeface="Candara"/>
              <a:cs typeface="Candara"/>
            </a:endParaRPr>
          </a:p>
          <a:p>
            <a:pPr marL="114300" indent="0">
              <a:spcBef>
                <a:spcPct val="50000"/>
              </a:spcBef>
              <a:buNone/>
            </a:pPr>
            <a:r>
              <a:rPr lang="en-US" dirty="0" smtClean="0">
                <a:latin typeface="Candara"/>
                <a:cs typeface="Candara"/>
              </a:rPr>
              <a:t>I think that ……, he was ……. </a:t>
            </a:r>
            <a:r>
              <a:rPr lang="en-US" dirty="0" smtClean="0">
                <a:solidFill>
                  <a:srgbClr val="0000FF"/>
                </a:solidFill>
                <a:latin typeface="Candara"/>
                <a:cs typeface="Candara"/>
              </a:rPr>
              <a:t>(4) </a:t>
            </a:r>
            <a:r>
              <a:rPr lang="en-US" dirty="0" smtClean="0">
                <a:latin typeface="Candara"/>
                <a:cs typeface="Candara"/>
              </a:rPr>
              <a:t>has the strongest claim to the throne because ……. </a:t>
            </a:r>
            <a:r>
              <a:rPr lang="en-US" dirty="0" smtClean="0">
                <a:solidFill>
                  <a:srgbClr val="008000"/>
                </a:solidFill>
                <a:latin typeface="Candara"/>
                <a:cs typeface="Candara"/>
              </a:rPr>
              <a:t>(5)</a:t>
            </a:r>
            <a:r>
              <a:rPr lang="en-US" dirty="0" smtClean="0">
                <a:solidFill>
                  <a:srgbClr val="FF0000"/>
                </a:solidFill>
                <a:latin typeface="Candara"/>
                <a:cs typeface="Candara"/>
              </a:rPr>
              <a:t>.</a:t>
            </a:r>
          </a:p>
          <a:p>
            <a:pPr marL="114300" indent="0">
              <a:spcBef>
                <a:spcPct val="50000"/>
              </a:spcBef>
              <a:buNone/>
            </a:pPr>
            <a:endParaRPr lang="en-US" dirty="0">
              <a:solidFill>
                <a:srgbClr val="FF0000"/>
              </a:solidFill>
              <a:latin typeface="Candara"/>
              <a:cs typeface="Candara"/>
            </a:endParaRPr>
          </a:p>
          <a:p>
            <a:pPr marL="114300" indent="0">
              <a:spcBef>
                <a:spcPct val="50000"/>
              </a:spcBef>
              <a:buNone/>
            </a:pPr>
            <a:r>
              <a:rPr lang="en-US" dirty="0" smtClean="0">
                <a:solidFill>
                  <a:srgbClr val="000000"/>
                </a:solidFill>
                <a:latin typeface="Candara"/>
                <a:cs typeface="Candara"/>
              </a:rPr>
              <a:t>However …… could also be king because ….(5/6)</a:t>
            </a:r>
          </a:p>
          <a:p>
            <a:pPr marL="114300" indent="0">
              <a:spcBef>
                <a:spcPct val="50000"/>
              </a:spcBef>
              <a:buNone/>
            </a:pPr>
            <a:r>
              <a:rPr lang="en-US" dirty="0" smtClean="0">
                <a:solidFill>
                  <a:srgbClr val="FF0000"/>
                </a:solidFill>
                <a:latin typeface="Candara"/>
                <a:cs typeface="Candara"/>
              </a:rPr>
              <a:t>I still think that … had the better claim because… (6b)</a:t>
            </a:r>
            <a:endParaRPr lang="en-US" dirty="0" smtClean="0">
              <a:latin typeface="Candara"/>
              <a:cs typeface="Candara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7099300" y="5372100"/>
            <a:ext cx="977900" cy="102870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90800" y="3379232"/>
            <a:ext cx="332175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u="sng" dirty="0" smtClean="0">
                <a:solidFill>
                  <a:srgbClr val="0000FF"/>
                </a:solidFill>
                <a:latin typeface="Candara"/>
                <a:cs typeface="Candara"/>
              </a:rPr>
              <a:t>DESCRIBE what their claim was!</a:t>
            </a:r>
            <a:endParaRPr lang="en-US" b="1" u="sng" dirty="0">
              <a:solidFill>
                <a:srgbClr val="0000FF"/>
              </a:solidFill>
              <a:latin typeface="Candara"/>
              <a:cs typeface="Candar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12380" y="4697968"/>
            <a:ext cx="440017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u="sng" dirty="0" smtClean="0">
                <a:solidFill>
                  <a:srgbClr val="008000"/>
                </a:solidFill>
                <a:latin typeface="Candara"/>
                <a:cs typeface="Candara"/>
              </a:rPr>
              <a:t>EXPLAIN  why their claim was strongest…</a:t>
            </a:r>
            <a:endParaRPr lang="en-US" b="1" u="sng" dirty="0">
              <a:solidFill>
                <a:srgbClr val="008000"/>
              </a:solidFill>
              <a:latin typeface="Candara"/>
              <a:cs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640953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800"/>
            <a:ext cx="1938338" cy="3316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WordArt 7"/>
          <p:cNvSpPr>
            <a:spLocks noChangeArrowheads="1" noChangeShapeType="1" noTextEdit="1"/>
          </p:cNvSpPr>
          <p:nvPr/>
        </p:nvSpPr>
        <p:spPr bwMode="auto">
          <a:xfrm>
            <a:off x="4191000" y="762000"/>
            <a:ext cx="2495550" cy="1104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</a:rPr>
              <a:t>Harold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</a:rPr>
              <a:t>Godwinson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38200" y="3810000"/>
            <a:ext cx="7467600" cy="181588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  <a:latin typeface="Candara"/>
                <a:cs typeface="Candara"/>
              </a:rPr>
              <a:t>If you chose Harold </a:t>
            </a:r>
            <a:r>
              <a:rPr lang="en-US" sz="2800" dirty="0" err="1">
                <a:solidFill>
                  <a:srgbClr val="FF3300"/>
                </a:solidFill>
                <a:latin typeface="Candara"/>
                <a:cs typeface="Candara"/>
              </a:rPr>
              <a:t>Godwinson</a:t>
            </a:r>
            <a:r>
              <a:rPr lang="en-US" sz="2800" dirty="0">
                <a:solidFill>
                  <a:srgbClr val="FF3300"/>
                </a:solidFill>
                <a:latin typeface="Candara"/>
                <a:cs typeface="Candara"/>
              </a:rPr>
              <a:t> well done! Give yourself 10/10. Harold was the Witan’s choice. He was English and an experienced soldier. He understood how England should be governed.</a:t>
            </a:r>
            <a:endParaRPr lang="en-US" sz="2800" b="0" dirty="0">
              <a:solidFill>
                <a:srgbClr val="FF3300"/>
              </a:solidFill>
              <a:latin typeface="Candara"/>
              <a:cs typeface="Candara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3671" b="10845"/>
          <a:stretch/>
        </p:blipFill>
        <p:spPr>
          <a:xfrm>
            <a:off x="7288488" y="406057"/>
            <a:ext cx="1411692" cy="212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0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2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04800"/>
            <a:ext cx="1944688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WordArt 5"/>
          <p:cNvSpPr>
            <a:spLocks noChangeArrowheads="1" noChangeShapeType="1" noTextEdit="1"/>
          </p:cNvSpPr>
          <p:nvPr/>
        </p:nvSpPr>
        <p:spPr bwMode="auto">
          <a:xfrm>
            <a:off x="4267200" y="1066800"/>
            <a:ext cx="2133600" cy="1104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</a:rPr>
              <a:t>Harald 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</a:rPr>
              <a:t>Hardraada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295400" y="3657600"/>
            <a:ext cx="6705600" cy="224676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  <a:latin typeface="Candara"/>
                <a:cs typeface="Candara"/>
              </a:rPr>
              <a:t>If you chose Harold give yourself 7/10. He was a great warrior and an experienced ruler. But to the English he was a foreigner and they didn’t want to be ruled by a foreigner.</a:t>
            </a:r>
            <a:endParaRPr lang="en-US" sz="2800" b="0" dirty="0">
              <a:latin typeface="Candara"/>
              <a:cs typeface="Candara"/>
            </a:endParaRPr>
          </a:p>
        </p:txBody>
      </p:sp>
      <p:pic>
        <p:nvPicPr>
          <p:cNvPr id="22533" name="Picture 5" descr="http://www.btinternet.com/~mrfield/Conquest/images/Hardrada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788" y="0"/>
            <a:ext cx="1827212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424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nimBg="1"/>
      <p:bldP spid="3584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9600"/>
            <a:ext cx="154463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WordArt 6"/>
          <p:cNvSpPr>
            <a:spLocks noChangeArrowheads="1" noChangeShapeType="1" noTextEdit="1"/>
          </p:cNvSpPr>
          <p:nvPr/>
        </p:nvSpPr>
        <p:spPr bwMode="auto">
          <a:xfrm>
            <a:off x="3124200" y="1295400"/>
            <a:ext cx="2876550" cy="1104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</a:rPr>
              <a:t>William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Bookman Old Style"/>
                <a:ea typeface="Bookman Old Style"/>
                <a:cs typeface="Bookman Old Style"/>
              </a:rPr>
              <a:t>of Normandy</a:t>
            </a:r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990600" y="3733800"/>
            <a:ext cx="7010400" cy="18383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Times New Roman" charset="0"/>
                <a:cs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00"/>
                </a:solidFill>
                <a:latin typeface="Candara"/>
                <a:cs typeface="Candara"/>
              </a:rPr>
              <a:t>If you chose William give yourself 7/10. He was an experienced ruler and a skilled warrior but like </a:t>
            </a:r>
            <a:r>
              <a:rPr lang="en-US" sz="2800" dirty="0" err="1">
                <a:solidFill>
                  <a:srgbClr val="FF3300"/>
                </a:solidFill>
                <a:latin typeface="Candara"/>
                <a:cs typeface="Candara"/>
              </a:rPr>
              <a:t>Harald</a:t>
            </a:r>
            <a:r>
              <a:rPr lang="en-US" sz="2800" dirty="0">
                <a:solidFill>
                  <a:srgbClr val="FF3300"/>
                </a:solidFill>
                <a:latin typeface="Candara"/>
                <a:cs typeface="Candara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Candara"/>
                <a:cs typeface="Candara"/>
              </a:rPr>
              <a:t>Hardraada</a:t>
            </a:r>
            <a:r>
              <a:rPr lang="en-US" sz="2800" dirty="0">
                <a:solidFill>
                  <a:srgbClr val="FF3300"/>
                </a:solidFill>
                <a:latin typeface="Candara"/>
                <a:cs typeface="Candara"/>
              </a:rPr>
              <a:t> he was a foreigner.</a:t>
            </a:r>
            <a:endParaRPr lang="en-US" sz="2800" b="0" dirty="0">
              <a:latin typeface="Candara"/>
              <a:cs typeface="Candara"/>
            </a:endParaRPr>
          </a:p>
        </p:txBody>
      </p:sp>
      <p:pic>
        <p:nvPicPr>
          <p:cNvPr id="23557" name="Picture 5" descr="http://t1.gstatic.com/images?q=tbn:ANd9GcS640zWZ0_KN9h5w6cThtwml1gIX2F1h4qk2k0fUPxgNZyfbQs&amp;t=1&amp;usg=__IxB7Hkw6LNLVu8GtOFoShOKr2QM=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775" y="0"/>
            <a:ext cx="2308225" cy="284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853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80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80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  <p:bldP spid="33800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0640200">
            <a:off x="240057" y="251210"/>
            <a:ext cx="20090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Impact"/>
                <a:cs typeface="Impact"/>
              </a:rPr>
              <a:t>QUIZ</a:t>
            </a:r>
            <a:endParaRPr lang="en-US" sz="8000" dirty="0">
              <a:latin typeface="Impact"/>
              <a:cs typeface="Impac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4600" y="1612900"/>
            <a:ext cx="6918330" cy="48320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andara"/>
                <a:cs typeface="Candara"/>
              </a:rPr>
              <a:t>WHO WAS HH ?</a:t>
            </a:r>
          </a:p>
          <a:p>
            <a:endParaRPr lang="en-US" sz="2800" dirty="0">
              <a:latin typeface="Candara"/>
              <a:cs typeface="Candara"/>
            </a:endParaRPr>
          </a:p>
          <a:p>
            <a:r>
              <a:rPr lang="en-US" sz="2800" dirty="0" smtClean="0">
                <a:latin typeface="Candara"/>
                <a:cs typeface="Candara"/>
              </a:rPr>
              <a:t>WHO WAS HG?</a:t>
            </a:r>
          </a:p>
          <a:p>
            <a:endParaRPr lang="en-US" sz="2800" dirty="0">
              <a:latin typeface="Candara"/>
              <a:cs typeface="Candara"/>
            </a:endParaRPr>
          </a:p>
          <a:p>
            <a:r>
              <a:rPr lang="en-US" sz="2800" dirty="0" smtClean="0">
                <a:latin typeface="Candara"/>
                <a:cs typeface="Candara"/>
              </a:rPr>
              <a:t>WHAT WAS WILLIAMS CLAIM?</a:t>
            </a:r>
          </a:p>
          <a:p>
            <a:endParaRPr lang="en-US" sz="2800" dirty="0">
              <a:latin typeface="Candara"/>
              <a:cs typeface="Candara"/>
            </a:endParaRPr>
          </a:p>
          <a:p>
            <a:r>
              <a:rPr lang="en-US" sz="2800" dirty="0" smtClean="0">
                <a:latin typeface="Candara"/>
                <a:cs typeface="Candara"/>
              </a:rPr>
              <a:t>WHO PROMISED THE THRONE TO WILLIAM?</a:t>
            </a:r>
          </a:p>
          <a:p>
            <a:endParaRPr lang="en-US" sz="2800" dirty="0">
              <a:latin typeface="Candara"/>
              <a:cs typeface="Candara"/>
            </a:endParaRPr>
          </a:p>
          <a:p>
            <a:r>
              <a:rPr lang="en-US" sz="2800" dirty="0" smtClean="0">
                <a:latin typeface="Candara"/>
                <a:cs typeface="Candara"/>
              </a:rPr>
              <a:t>WHO WAS </a:t>
            </a:r>
            <a:r>
              <a:rPr lang="en-US" sz="2800" dirty="0" err="1" smtClean="0">
                <a:latin typeface="Candara"/>
                <a:cs typeface="Candara"/>
              </a:rPr>
              <a:t>EtC</a:t>
            </a:r>
            <a:r>
              <a:rPr lang="en-US" sz="2800" dirty="0" smtClean="0">
                <a:latin typeface="Candara"/>
                <a:cs typeface="Candara"/>
              </a:rPr>
              <a:t> ?</a:t>
            </a:r>
          </a:p>
          <a:p>
            <a:endParaRPr lang="en-US" sz="2800" dirty="0">
              <a:latin typeface="Candara"/>
              <a:cs typeface="Candara"/>
            </a:endParaRPr>
          </a:p>
          <a:p>
            <a:r>
              <a:rPr lang="en-US" sz="2800" dirty="0" smtClean="0">
                <a:latin typeface="Candara"/>
                <a:cs typeface="Candara"/>
              </a:rPr>
              <a:t>WHO WAS </a:t>
            </a:r>
            <a:r>
              <a:rPr lang="en-US" sz="2800" dirty="0" err="1" smtClean="0">
                <a:latin typeface="Candara"/>
                <a:cs typeface="Candara"/>
              </a:rPr>
              <a:t>EtC’s</a:t>
            </a:r>
            <a:r>
              <a:rPr lang="en-US" sz="2800" dirty="0" smtClean="0">
                <a:latin typeface="Candara"/>
                <a:cs typeface="Candara"/>
              </a:rPr>
              <a:t> DEPUTY?</a:t>
            </a:r>
            <a:endParaRPr lang="en-US" sz="2800" dirty="0">
              <a:latin typeface="Candara"/>
              <a:cs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4061070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3442" y="337140"/>
            <a:ext cx="2821205" cy="5632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Name: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>
                <a:latin typeface="Candara"/>
                <a:cs typeface="Candara"/>
              </a:rPr>
              <a:t>Title:</a:t>
            </a: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From: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What is his claim to throne: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Does he have Support?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Is he a good fighter?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Problems?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24647" y="338512"/>
            <a:ext cx="2821205" cy="5632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Name: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>
                <a:latin typeface="Candara"/>
                <a:cs typeface="Candara"/>
              </a:rPr>
              <a:t>Title:</a:t>
            </a: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From: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What is his claim to throne: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Does he have Support?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Is he a good fighter?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>
                <a:latin typeface="Candara"/>
                <a:cs typeface="Candara"/>
              </a:rPr>
              <a:t>Problems</a:t>
            </a:r>
            <a:r>
              <a:rPr lang="en-US" dirty="0" smtClean="0">
                <a:latin typeface="Candara"/>
                <a:cs typeface="Candara"/>
              </a:rPr>
              <a:t>?</a:t>
            </a:r>
            <a:endParaRPr lang="en-US" dirty="0">
              <a:latin typeface="Candara"/>
              <a:cs typeface="Candar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6377" y="338512"/>
            <a:ext cx="2821205" cy="5909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ndara"/>
                <a:cs typeface="Candara"/>
              </a:rPr>
              <a:t>Name: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Title:</a:t>
            </a:r>
            <a:endParaRPr lang="en-US" dirty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From:</a:t>
            </a: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What is his claim to throne: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Does he have Support?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 smtClean="0">
                <a:latin typeface="Candara"/>
                <a:cs typeface="Candara"/>
              </a:rPr>
              <a:t>Is he a good fighter?</a:t>
            </a:r>
          </a:p>
          <a:p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  <a:p>
            <a:r>
              <a:rPr lang="en-US" dirty="0">
                <a:latin typeface="Candara"/>
                <a:cs typeface="Candara"/>
              </a:rPr>
              <a:t>Problems</a:t>
            </a:r>
            <a:r>
              <a:rPr lang="en-US" dirty="0" smtClean="0">
                <a:latin typeface="Candara"/>
                <a:cs typeface="Candara"/>
              </a:rPr>
              <a:t>?</a:t>
            </a:r>
            <a:endParaRPr lang="en-US" dirty="0">
              <a:latin typeface="Candara"/>
              <a:cs typeface="Candara"/>
            </a:endParaRPr>
          </a:p>
          <a:p>
            <a:endParaRPr lang="en-US" dirty="0" smtClean="0">
              <a:latin typeface="Candara"/>
              <a:cs typeface="Candara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124647" y="165100"/>
            <a:ext cx="0" cy="6527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945852" y="165100"/>
            <a:ext cx="0" cy="6527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768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83</TotalTime>
  <Words>829</Words>
  <Application>Microsoft Office PowerPoint</Application>
  <PresentationFormat>On-screen Show (4:3)</PresentationFormat>
  <Paragraphs>189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Theme</vt:lpstr>
      <vt:lpstr>WALT: Decide who might be king…</vt:lpstr>
      <vt:lpstr>Edward the Confessor.</vt:lpstr>
      <vt:lpstr>TASK: Who should be king…</vt:lpstr>
      <vt:lpstr>TASK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WALT: Decide who might be king…</dc:title>
  <dc:creator>Joseph</dc:creator>
  <cp:lastModifiedBy>Andrew Walker</cp:lastModifiedBy>
  <cp:revision>8</cp:revision>
  <dcterms:created xsi:type="dcterms:W3CDTF">2014-09-24T20:07:25Z</dcterms:created>
  <dcterms:modified xsi:type="dcterms:W3CDTF">2014-09-25T08:52:52Z</dcterms:modified>
</cp:coreProperties>
</file>